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7.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8.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9.xml" ContentType="application/vnd.openxmlformats-officedocument.theme+xml"/>
  <Override PartName="/ppt/slideLayouts/slideLayout29.xml" ContentType="application/vnd.openxmlformats-officedocument.presentationml.slideLayout+xml"/>
  <Override PartName="/ppt/theme/theme10.xml" ContentType="application/vnd.openxmlformats-officedocument.theme+xml"/>
  <Override PartName="/ppt/slideLayouts/slideLayout30.xml" ContentType="application/vnd.openxmlformats-officedocument.presentationml.slideLayout+xml"/>
  <Override PartName="/ppt/theme/theme11.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2.xml" ContentType="application/vnd.openxmlformats-officedocument.theme+xml"/>
  <Override PartName="/ppt/slideLayouts/slideLayout36.xml" ContentType="application/vnd.openxmlformats-officedocument.presentationml.slideLayout+xml"/>
  <Override PartName="/ppt/theme/theme1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15.xml" ContentType="application/vnd.openxmlformats-officedocument.theme+xml"/>
  <Override PartName="/ppt/slideLayouts/slideLayout42.xml" ContentType="application/vnd.openxmlformats-officedocument.presentationml.slideLayout+xml"/>
  <Override PartName="/ppt/theme/theme16.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17.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9.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20.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5" r:id="rId1"/>
    <p:sldMasterId id="2147483691" r:id="rId2"/>
    <p:sldMasterId id="2147483693" r:id="rId3"/>
    <p:sldMasterId id="2147483697" r:id="rId4"/>
    <p:sldMasterId id="2147483703" r:id="rId5"/>
    <p:sldMasterId id="2147483705" r:id="rId6"/>
    <p:sldMasterId id="2147483707" r:id="rId7"/>
    <p:sldMasterId id="2147483709" r:id="rId8"/>
    <p:sldMasterId id="2147483715" r:id="rId9"/>
    <p:sldMasterId id="2147483717" r:id="rId10"/>
    <p:sldMasterId id="2147483719" r:id="rId11"/>
    <p:sldMasterId id="2147483721" r:id="rId12"/>
    <p:sldMasterId id="2147483727" r:id="rId13"/>
    <p:sldMasterId id="2147483729" r:id="rId14"/>
    <p:sldMasterId id="2147483731" r:id="rId15"/>
    <p:sldMasterId id="2147483742" r:id="rId16"/>
    <p:sldMasterId id="2147483744" r:id="rId17"/>
    <p:sldMasterId id="2147483746" r:id="rId18"/>
    <p:sldMasterId id="2147483758" r:id="rId19"/>
    <p:sldMasterId id="2147483770" r:id="rId20"/>
    <p:sldMasterId id="2147483782" r:id="rId21"/>
  </p:sldMasterIdLst>
  <p:notesMasterIdLst>
    <p:notesMasterId r:id="rId66"/>
  </p:notesMasterIdLst>
  <p:sldIdLst>
    <p:sldId id="256" r:id="rId22"/>
    <p:sldId id="446" r:id="rId23"/>
    <p:sldId id="259" r:id="rId24"/>
    <p:sldId id="260" r:id="rId25"/>
    <p:sldId id="261" r:id="rId26"/>
    <p:sldId id="262" r:id="rId27"/>
    <p:sldId id="433" r:id="rId28"/>
    <p:sldId id="384" r:id="rId29"/>
    <p:sldId id="434" r:id="rId30"/>
    <p:sldId id="348" r:id="rId31"/>
    <p:sldId id="266" r:id="rId32"/>
    <p:sldId id="314" r:id="rId33"/>
    <p:sldId id="423" r:id="rId34"/>
    <p:sldId id="424" r:id="rId35"/>
    <p:sldId id="425" r:id="rId36"/>
    <p:sldId id="426" r:id="rId37"/>
    <p:sldId id="443" r:id="rId38"/>
    <p:sldId id="427" r:id="rId39"/>
    <p:sldId id="479" r:id="rId40"/>
    <p:sldId id="440" r:id="rId41"/>
    <p:sldId id="459" r:id="rId42"/>
    <p:sldId id="466" r:id="rId43"/>
    <p:sldId id="467" r:id="rId44"/>
    <p:sldId id="468" r:id="rId45"/>
    <p:sldId id="469" r:id="rId46"/>
    <p:sldId id="470" r:id="rId47"/>
    <p:sldId id="471" r:id="rId48"/>
    <p:sldId id="472" r:id="rId49"/>
    <p:sldId id="473" r:id="rId50"/>
    <p:sldId id="311" r:id="rId51"/>
    <p:sldId id="312" r:id="rId52"/>
    <p:sldId id="379" r:id="rId53"/>
    <p:sldId id="458" r:id="rId54"/>
    <p:sldId id="480" r:id="rId55"/>
    <p:sldId id="481" r:id="rId56"/>
    <p:sldId id="477" r:id="rId57"/>
    <p:sldId id="488" r:id="rId58"/>
    <p:sldId id="482" r:id="rId59"/>
    <p:sldId id="483" r:id="rId60"/>
    <p:sldId id="484" r:id="rId61"/>
    <p:sldId id="487" r:id="rId62"/>
    <p:sldId id="485" r:id="rId63"/>
    <p:sldId id="442" r:id="rId64"/>
    <p:sldId id="461" r:id="rId6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56A0"/>
    <a:srgbClr val="FFFFFF"/>
    <a:srgbClr val="F2F2F2"/>
    <a:srgbClr val="B5DA90"/>
    <a:srgbClr val="5E07B5"/>
    <a:srgbClr val="6600CC"/>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00" autoAdjust="0"/>
    <p:restoredTop sz="94655" autoAdjust="0"/>
  </p:normalViewPr>
  <p:slideViewPr>
    <p:cSldViewPr snapToGrid="0" showGuides="1">
      <p:cViewPr varScale="1">
        <p:scale>
          <a:sx n="74" d="100"/>
          <a:sy n="74" d="100"/>
        </p:scale>
        <p:origin x="990"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5.xml"/><Relationship Id="rId21" Type="http://schemas.openxmlformats.org/officeDocument/2006/relationships/slideMaster" Target="slideMasters/slideMaster21.xml"/><Relationship Id="rId42" Type="http://schemas.openxmlformats.org/officeDocument/2006/relationships/slide" Target="slides/slide21.xml"/><Relationship Id="rId47" Type="http://schemas.openxmlformats.org/officeDocument/2006/relationships/slide" Target="slides/slide26.xml"/><Relationship Id="rId63" Type="http://schemas.openxmlformats.org/officeDocument/2006/relationships/slide" Target="slides/slide42.xml"/><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8.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slide" Target="slides/slide24.xml"/><Relationship Id="rId53" Type="http://schemas.openxmlformats.org/officeDocument/2006/relationships/slide" Target="slides/slide32.xml"/><Relationship Id="rId58" Type="http://schemas.openxmlformats.org/officeDocument/2006/relationships/slide" Target="slides/slide37.xml"/><Relationship Id="rId66"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40.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slide" Target="slides/slide27.xml"/><Relationship Id="rId56" Type="http://schemas.openxmlformats.org/officeDocument/2006/relationships/slide" Target="slides/slide35.xml"/><Relationship Id="rId64" Type="http://schemas.openxmlformats.org/officeDocument/2006/relationships/slide" Target="slides/slide43.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slide" Target="slides/slide25.xml"/><Relationship Id="rId59" Type="http://schemas.openxmlformats.org/officeDocument/2006/relationships/slide" Target="slides/slide38.xml"/><Relationship Id="rId67"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20.xml"/><Relationship Id="rId54" Type="http://schemas.openxmlformats.org/officeDocument/2006/relationships/slide" Target="slides/slide33.xml"/><Relationship Id="rId62" Type="http://schemas.openxmlformats.org/officeDocument/2006/relationships/slide" Target="slides/slide4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slide" Target="slides/slide28.xml"/><Relationship Id="rId57" Type="http://schemas.openxmlformats.org/officeDocument/2006/relationships/slide" Target="slides/slide36.xml"/><Relationship Id="rId10" Type="http://schemas.openxmlformats.org/officeDocument/2006/relationships/slideMaster" Target="slideMasters/slideMaster10.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slide" Target="slides/slide31.xml"/><Relationship Id="rId60" Type="http://schemas.openxmlformats.org/officeDocument/2006/relationships/slide" Target="slides/slide39.xml"/><Relationship Id="rId65" Type="http://schemas.openxmlformats.org/officeDocument/2006/relationships/slide" Target="slides/slide44.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8.xml"/><Relationship Id="rId34" Type="http://schemas.openxmlformats.org/officeDocument/2006/relationships/slide" Target="slides/slide13.xml"/><Relationship Id="rId50" Type="http://schemas.openxmlformats.org/officeDocument/2006/relationships/slide" Target="slides/slide29.xml"/><Relationship Id="rId5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3038648" cy="466725"/>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970135" y="0"/>
            <a:ext cx="3038648" cy="466725"/>
          </a:xfrm>
          <a:prstGeom prst="rect">
            <a:avLst/>
          </a:prstGeom>
        </p:spPr>
        <p:txBody>
          <a:bodyPr vert="horz" lIns="91440" tIns="45720" rIns="91440" bIns="45720" rtlCol="0"/>
          <a:lstStyle>
            <a:lvl1pPr algn="r">
              <a:defRPr sz="1200"/>
            </a:lvl1pPr>
          </a:lstStyle>
          <a:p>
            <a:fld id="{DE3D4AB0-F093-4C09-A3D9-B841F10EAD7B}" type="datetimeFigureOut">
              <a:rPr lang="es-MX" smtClean="0"/>
              <a:t>28/08/2020</a:t>
            </a:fld>
            <a:endParaRPr lang="es-MX" dirty="0"/>
          </a:p>
        </p:txBody>
      </p:sp>
      <p:sp>
        <p:nvSpPr>
          <p:cNvPr id="4" name="Marcador de imagen de diapositiva 3"/>
          <p:cNvSpPr>
            <a:spLocks noGrp="1" noRot="1" noChangeAspect="1"/>
          </p:cNvSpPr>
          <p:nvPr>
            <p:ph type="sldImg" idx="2"/>
          </p:nvPr>
        </p:nvSpPr>
        <p:spPr>
          <a:xfrm>
            <a:off x="1414463" y="1162050"/>
            <a:ext cx="4183062" cy="3136900"/>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701848" y="4473576"/>
            <a:ext cx="5608320" cy="3660775"/>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2" y="8829676"/>
            <a:ext cx="3038648" cy="466725"/>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0135" y="8829676"/>
            <a:ext cx="3038648" cy="466725"/>
          </a:xfrm>
          <a:prstGeom prst="rect">
            <a:avLst/>
          </a:prstGeom>
        </p:spPr>
        <p:txBody>
          <a:bodyPr vert="horz" lIns="91440" tIns="45720" rIns="91440" bIns="45720" rtlCol="0" anchor="b"/>
          <a:lstStyle>
            <a:lvl1pPr algn="r">
              <a:defRPr sz="1200"/>
            </a:lvl1pPr>
          </a:lstStyle>
          <a:p>
            <a:fld id="{6B7B9179-E343-49E7-8449-9A6104C37573}" type="slidenum">
              <a:rPr lang="es-MX" smtClean="0"/>
              <a:t>‹Nº›</a:t>
            </a:fld>
            <a:endParaRPr lang="es-MX" dirty="0"/>
          </a:p>
        </p:txBody>
      </p:sp>
    </p:spTree>
    <p:extLst>
      <p:ext uri="{BB962C8B-B14F-4D97-AF65-F5344CB8AC3E}">
        <p14:creationId xmlns:p14="http://schemas.microsoft.com/office/powerpoint/2010/main" val="102124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72801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7913529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8" y="274638"/>
            <a:ext cx="5875361" cy="531285"/>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tx1">
                    <a:lumMod val="85000"/>
                    <a:lumOff val="15000"/>
                  </a:schemeClr>
                </a:solidFill>
                <a:latin typeface="+mj-lt"/>
                <a:ea typeface="+mn-ea"/>
                <a:cs typeface="+mn-cs"/>
              </a:defRPr>
            </a:lvl1pPr>
          </a:lstStyle>
          <a:p>
            <a:pPr marL="0" lvl="0" defTabSz="7620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dirty="0" smtClean="0"/>
              <a:t>Editar el estilo de texto del patrón</a:t>
            </a:r>
          </a:p>
          <a:p>
            <a:pPr marL="0" lvl="1"/>
            <a:r>
              <a:rPr lang="es-ES" dirty="0" smtClean="0"/>
              <a:t>Segundo nivel</a:t>
            </a:r>
          </a:p>
          <a:p>
            <a:pPr marL="0" lvl="2"/>
            <a:r>
              <a:rPr lang="es-ES" dirty="0" smtClean="0"/>
              <a:t>Tercer nivel</a:t>
            </a:r>
          </a:p>
          <a:p>
            <a:pPr marL="0" lvl="3"/>
            <a:r>
              <a:rPr lang="es-ES" dirty="0" smtClean="0"/>
              <a:t>Cuarto nivel</a:t>
            </a:r>
          </a:p>
          <a:p>
            <a:pPr marL="0" lvl="4"/>
            <a:r>
              <a:rPr lang="es-ES" dirty="0" smtClean="0"/>
              <a:t>Quinto nivel</a:t>
            </a:r>
            <a:endParaRPr lang="es-MX" dirty="0"/>
          </a:p>
        </p:txBody>
      </p:sp>
    </p:spTree>
    <p:extLst>
      <p:ext uri="{BB962C8B-B14F-4D97-AF65-F5344CB8AC3E}">
        <p14:creationId xmlns:p14="http://schemas.microsoft.com/office/powerpoint/2010/main" val="745139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1754435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5253507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19272510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61153057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89429819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580648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6440846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5487346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78063922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08980976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2" y="0"/>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51221167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7083207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67905388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09788026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2768559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98157386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1310712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72558292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9366636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8937883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9203935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95159408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3829297"/>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2" y="0"/>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4335216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418256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5970" y="0"/>
            <a:ext cx="7438030" cy="532263"/>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bg1">
                    <a:lumMod val="95000"/>
                  </a:schemeClr>
                </a:solidFill>
                <a:latin typeface="+mj-lt"/>
                <a:ea typeface="+mn-ea"/>
                <a:cs typeface="+mn-cs"/>
              </a:defRPr>
            </a:lvl1pPr>
          </a:lstStyle>
          <a:p>
            <a:pPr marL="0" lvl="0" defTabSz="762000" eaLnBrk="0" fontAlgn="base" hangingPunct="0">
              <a:spcAft>
                <a:spcPct val="0"/>
              </a:spcAft>
            </a:pPr>
            <a:r>
              <a:rPr lang="es-ES" dirty="0"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08DCC1CA-BC64-9342-9FC6-0A703FD15379}" type="slidenum">
              <a:rPr lang="en-US" smtClean="0"/>
              <a:pPr/>
              <a:t>‹Nº›</a:t>
            </a:fld>
            <a:endParaRPr lang="en-US"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24201484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52631489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73518097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22489090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1563655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fld id="{348232D4-20EE-40CE-B7C0-5C632836E77D}" type="datetimeFigureOut">
              <a:rPr lang="es-MX" smtClean="0"/>
              <a:t>28/08/2020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C64CB2-18B3-4264-86FE-B27E67413352}" type="slidenum">
              <a:rPr lang="es-MX" smtClean="0"/>
              <a:t>‹Nº›</a:t>
            </a:fld>
            <a:endParaRPr lang="es-MX"/>
          </a:p>
        </p:txBody>
      </p:sp>
    </p:spTree>
    <p:extLst>
      <p:ext uri="{BB962C8B-B14F-4D97-AF65-F5344CB8AC3E}">
        <p14:creationId xmlns:p14="http://schemas.microsoft.com/office/powerpoint/2010/main" val="41999525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91965021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0753054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1793994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11760011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07469429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40226430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0286738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45716401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8037950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545912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272654284"/>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58271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045753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9372245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3464874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694356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200983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42769787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5432712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379008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574654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fld id="{348232D4-20EE-40CE-B7C0-5C632836E77D}" type="datetimeFigureOut">
              <a:rPr lang="es-MX" smtClean="0"/>
              <a:t>28/08/2020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AC64CB2-18B3-4264-86FE-B27E67413352}" type="slidenum">
              <a:rPr lang="es-MX" smtClean="0"/>
              <a:t>‹Nº›</a:t>
            </a:fld>
            <a:endParaRPr lang="es-MX"/>
          </a:p>
        </p:txBody>
      </p:sp>
    </p:spTree>
    <p:extLst>
      <p:ext uri="{BB962C8B-B14F-4D97-AF65-F5344CB8AC3E}">
        <p14:creationId xmlns:p14="http://schemas.microsoft.com/office/powerpoint/2010/main" val="30259083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124737352"/>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661921011"/>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291165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2223701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8400057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3550764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428569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2642566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05888766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5051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94766157"/>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6058072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814866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1401162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24875739"/>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435835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8017607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7689474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123698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0215680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82815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25241941"/>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173272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3101084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5033041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33241305"/>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05325326"/>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0222770"/>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26891978"/>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0869555"/>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706596074"/>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2958252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9024520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eg"/><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theme" Target="../theme/theme10.xml"/><Relationship Id="rId1" Type="http://schemas.openxmlformats.org/officeDocument/2006/relationships/slideLayout" Target="../slideLayouts/slideLayout2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1.xml"/><Relationship Id="rId1" Type="http://schemas.openxmlformats.org/officeDocument/2006/relationships/slideLayout" Target="../slideLayouts/slideLayout30.xml"/><Relationship Id="rId5" Type="http://schemas.openxmlformats.org/officeDocument/2006/relationships/image" Target="../media/image6.png"/><Relationship Id="rId4" Type="http://schemas.openxmlformats.org/officeDocument/2006/relationships/image" Target="../media/image9.jpe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33.xml"/><Relationship Id="rId7" Type="http://schemas.openxmlformats.org/officeDocument/2006/relationships/image" Target="../media/image1.jp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theme" Target="../theme/theme12.xml"/><Relationship Id="rId11" Type="http://schemas.openxmlformats.org/officeDocument/2006/relationships/image" Target="../media/image3.jpg"/><Relationship Id="rId5" Type="http://schemas.openxmlformats.org/officeDocument/2006/relationships/slideLayout" Target="../slideLayouts/slideLayout35.xml"/><Relationship Id="rId10" Type="http://schemas.openxmlformats.org/officeDocument/2006/relationships/image" Target="../media/image13.jpeg"/><Relationship Id="rId4" Type="http://schemas.openxmlformats.org/officeDocument/2006/relationships/slideLayout" Target="../slideLayouts/slideLayout34.xml"/><Relationship Id="rId9" Type="http://schemas.openxmlformats.org/officeDocument/2006/relationships/image" Target="../media/image5.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3.xml"/><Relationship Id="rId1" Type="http://schemas.openxmlformats.org/officeDocument/2006/relationships/slideLayout" Target="../slideLayouts/slideLayout36.xml"/><Relationship Id="rId5" Type="http://schemas.openxmlformats.org/officeDocument/2006/relationships/image" Target="../media/image3.jpg"/><Relationship Id="rId4" Type="http://schemas.openxmlformats.org/officeDocument/2006/relationships/image" Target="../media/image12.jpe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14.xml"/><Relationship Id="rId7" Type="http://schemas.openxmlformats.org/officeDocument/2006/relationships/image" Target="../media/image8.png"/><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41.xml"/><Relationship Id="rId7" Type="http://schemas.openxmlformats.org/officeDocument/2006/relationships/image" Target="../media/image6.png"/><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6.xml"/><Relationship Id="rId1" Type="http://schemas.openxmlformats.org/officeDocument/2006/relationships/slideLayout" Target="../slideLayouts/slideLayout42.xml"/><Relationship Id="rId5" Type="http://schemas.openxmlformats.org/officeDocument/2006/relationships/image" Target="../media/image3.jpg"/><Relationship Id="rId4" Type="http://schemas.openxmlformats.org/officeDocument/2006/relationships/image" Target="../media/image2.jpeg"/></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45.xml"/><Relationship Id="rId7" Type="http://schemas.openxmlformats.org/officeDocument/2006/relationships/image" Target="../media/image3.jpg"/><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image" Target="../media/image2.jpeg"/><Relationship Id="rId5" Type="http://schemas.openxmlformats.org/officeDocument/2006/relationships/image" Target="../media/image1.jpg"/><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6.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1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14.jpe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6.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19.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14.jpe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2.xml"/><Relationship Id="rId7" Type="http://schemas.openxmlformats.org/officeDocument/2006/relationships/image" Target="../media/image8.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6.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20.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image" Target="../media/image14.jpeg"/><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8.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6.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21.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image" Target="../media/image14.jpeg"/><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9.xml"/><Relationship Id="rId7"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10.png"/><Relationship Id="rId4" Type="http://schemas.openxmlformats.org/officeDocument/2006/relationships/slideLayout" Target="../slideLayouts/slideLayout10.xml"/><Relationship Id="rId9"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3.jp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1.jpe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6.xml"/><Relationship Id="rId7" Type="http://schemas.openxmlformats.org/officeDocument/2006/relationships/image" Target="../media/image8.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0.xml"/><Relationship Id="rId7" Type="http://schemas.openxmlformats.org/officeDocument/2006/relationships/image" Target="../media/image9.jpe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theme" Target="../theme/theme7.xml"/><Relationship Id="rId4"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24.xml"/><Relationship Id="rId7" Type="http://schemas.openxmlformats.org/officeDocument/2006/relationships/image" Target="../media/image10.png"/><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jpg"/><Relationship Id="rId5" Type="http://schemas.openxmlformats.org/officeDocument/2006/relationships/theme" Target="../theme/theme8.xml"/><Relationship Id="rId4" Type="http://schemas.openxmlformats.org/officeDocument/2006/relationships/slideLayout" Target="../slideLayouts/slideLayout25.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8.xml"/><Relationship Id="rId7" Type="http://schemas.openxmlformats.org/officeDocument/2006/relationships/image" Target="../media/image3.jp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2.jpeg"/><Relationship Id="rId5" Type="http://schemas.openxmlformats.org/officeDocument/2006/relationships/image" Target="../media/image1.jp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userDrawn="1"/>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userDrawn="1"/>
        </p:nvPicPr>
        <p:blipFill rotWithShape="1">
          <a:blip r:embed="rId5"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userDrawn="1"/>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userDrawn="1"/>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2213058446"/>
      </p:ext>
    </p:extLst>
  </p:cSld>
  <p:clrMap bg1="lt1" tx1="dk1" bg2="lt2" tx2="dk2" accent1="accent1" accent2="accent2" accent3="accent3" accent4="accent4" accent5="accent5" accent6="accent6" hlink="hlink" folHlink="folHlink"/>
  <p:sldLayoutIdLst>
    <p:sldLayoutId id="2147483696" r:id="rId1"/>
    <p:sldLayoutId id="2147483794"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499" y="1763858"/>
            <a:ext cx="2719052" cy="3670110"/>
          </a:xfrm>
          <a:prstGeom prst="rect">
            <a:avLst/>
          </a:prstGeom>
          <a:ln>
            <a:noFill/>
          </a:ln>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20670" y="7184"/>
            <a:ext cx="715976" cy="721136"/>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14700" cy="5768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914" b="8728"/>
          <a:stretch/>
        </p:blipFill>
        <p:spPr>
          <a:xfrm>
            <a:off x="-1" y="0"/>
            <a:ext cx="1705971" cy="576816"/>
          </a:xfrm>
          <a:prstGeom prst="rect">
            <a:avLst/>
          </a:prstGeom>
        </p:spPr>
      </p:pic>
      <p:sp>
        <p:nvSpPr>
          <p:cNvPr id="39" name="2 Rectángulo"/>
          <p:cNvSpPr/>
          <p:nvPr/>
        </p:nvSpPr>
        <p:spPr>
          <a:xfrm>
            <a:off x="30186" y="1751419"/>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53448214"/>
      </p:ext>
    </p:extLst>
  </p:cSld>
  <p:clrMap bg1="lt1" tx1="dk1" bg2="lt2" tx2="dk2" accent1="accent1" accent2="accent2" accent3="accent3" accent4="accent4" accent5="accent5" accent6="accent6" hlink="hlink" folHlink="folHlink"/>
  <p:sldLayoutIdLst>
    <p:sldLayoutId id="2147483718"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0"/>
            <a:ext cx="6733694" cy="54867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3"/>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11711" b="7869"/>
          <a:stretch/>
        </p:blipFill>
        <p:spPr>
          <a:xfrm>
            <a:off x="0" y="0"/>
            <a:ext cx="1705970" cy="548677"/>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6931902"/>
      </p:ext>
    </p:extLst>
  </p:cSld>
  <p:clrMap bg1="lt1" tx1="dk1" bg2="lt2" tx2="dk2" accent1="accent1" accent2="accent2" accent3="accent3" accent4="accent4" accent5="accent5" accent6="accent6" hlink="hlink" folHlink="folHlink"/>
  <p:sldLayoutIdLst>
    <p:sldLayoutId id="2147483720"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11" name="Rectángulo 10"/>
          <p:cNvSpPr/>
          <p:nvPr userDrawn="1"/>
        </p:nvSpPr>
        <p:spPr>
          <a:xfrm>
            <a:off x="-1" y="2629"/>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3" name="Imagen 12"/>
          <p:cNvPicPr>
            <a:picLocks noChangeAspect="1"/>
          </p:cNvPicPr>
          <p:nvPr userDrawn="1"/>
        </p:nvPicPr>
        <p:blipFill rotWithShape="1">
          <a:blip r:embed="rId10" cstate="print">
            <a:extLst>
              <a:ext uri="{28A0092B-C50C-407E-A947-70E740481C1C}">
                <a14:useLocalDpi xmlns:a14="http://schemas.microsoft.com/office/drawing/2010/main" val="0"/>
              </a:ext>
            </a:extLst>
          </a:blip>
          <a:srcRect t="8645" b="10644"/>
          <a:stretch/>
        </p:blipFill>
        <p:spPr>
          <a:xfrm>
            <a:off x="-6351" y="-12360"/>
            <a:ext cx="1698673" cy="560602"/>
          </a:xfrm>
          <a:prstGeom prst="rect">
            <a:avLst/>
          </a:prstGeom>
        </p:spPr>
      </p:pic>
      <p:sp>
        <p:nvSpPr>
          <p:cNvPr id="14" name="2055 Rectángulo"/>
          <p:cNvSpPr/>
          <p:nvPr userDrawn="1"/>
        </p:nvSpPr>
        <p:spPr>
          <a:xfrm>
            <a:off x="1692322" y="-12360"/>
            <a:ext cx="7458025" cy="56060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 name="Imagen 14"/>
          <p:cNvPicPr>
            <a:picLocks noChangeAspect="1"/>
          </p:cNvPicPr>
          <p:nvPr userDrawn="1"/>
        </p:nvPicPr>
        <p:blipFill rotWithShape="1">
          <a:blip r:embed="rId11">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14997"/>
            <a:ext cx="898642" cy="1006478"/>
          </a:xfrm>
          <a:prstGeom prst="rect">
            <a:avLst/>
          </a:prstGeom>
        </p:spPr>
      </p:pic>
    </p:spTree>
    <p:extLst>
      <p:ext uri="{BB962C8B-B14F-4D97-AF65-F5344CB8AC3E}">
        <p14:creationId xmlns:p14="http://schemas.microsoft.com/office/powerpoint/2010/main" val="351126671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4704" y="0"/>
            <a:ext cx="912944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0"/>
            <a:ext cx="1858596" cy="581025"/>
          </a:xfrm>
          <a:prstGeom prst="rect">
            <a:avLst/>
          </a:prstGeom>
        </p:spPr>
      </p:pic>
      <p:sp>
        <p:nvSpPr>
          <p:cNvPr id="11" name="2055 Rectángulo"/>
          <p:cNvSpPr/>
          <p:nvPr/>
        </p:nvSpPr>
        <p:spPr>
          <a:xfrm>
            <a:off x="1858593" y="1"/>
            <a:ext cx="7299955" cy="581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858593" y="0"/>
            <a:ext cx="7285407" cy="581025"/>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49607"/>
            <a:ext cx="867740" cy="971868"/>
          </a:xfrm>
          <a:prstGeom prst="rect">
            <a:avLst/>
          </a:prstGeom>
        </p:spPr>
      </p:pic>
    </p:spTree>
    <p:extLst>
      <p:ext uri="{BB962C8B-B14F-4D97-AF65-F5344CB8AC3E}">
        <p14:creationId xmlns:p14="http://schemas.microsoft.com/office/powerpoint/2010/main" val="2948202437"/>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b="1"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83148" y="7184"/>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39" name="2 Rectángulo"/>
          <p:cNvSpPr/>
          <p:nvPr/>
        </p:nvSpPr>
        <p:spPr>
          <a:xfrm>
            <a:off x="7273" y="1473528"/>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577943043"/>
      </p:ext>
    </p:extLst>
  </p:cSld>
  <p:clrMap bg1="lt1" tx1="dk1" bg2="lt2" tx2="dk2" accent1="accent1" accent2="accent2" accent3="accent3" accent4="accent4" accent5="accent5" accent6="accent6" hlink="hlink" folHlink="folHlink"/>
  <p:sldLayoutIdLst>
    <p:sldLayoutId id="2147483730" r:id="rId1"/>
    <p:sldLayoutId id="2147483799"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5" y="0"/>
            <a:ext cx="6760990" cy="55585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7775" b="9817"/>
          <a:stretch/>
        </p:blipFill>
        <p:spPr>
          <a:xfrm>
            <a:off x="0" y="0"/>
            <a:ext cx="1678675" cy="555854"/>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6396011"/>
      </p:ext>
    </p:extLst>
  </p:cSld>
  <p:clrMap bg1="lt1" tx1="dk1" bg2="lt2" tx2="dk2" accent1="accent1" accent2="accent2" accent3="accent3" accent4="accent4" accent5="accent5" accent6="accent6" hlink="hlink" folHlink="folHlink"/>
  <p:sldLayoutIdLst>
    <p:sldLayoutId id="2147483732" r:id="rId1"/>
    <p:sldLayoutId id="2147483797" r:id="rId2"/>
    <p:sldLayoutId id="2147483800"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1006025994"/>
      </p:ext>
    </p:extLst>
  </p:cSld>
  <p:clrMap bg1="lt1" tx1="dk1" bg2="lt2" tx2="dk2" accent1="accent1" accent2="accent2" accent3="accent3" accent4="accent4" accent5="accent5" accent6="accent6" hlink="hlink" folHlink="folHlink"/>
  <p:sldLayoutIdLst>
    <p:sldLayoutId id="2147483743"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578324417"/>
      </p:ext>
    </p:extLst>
  </p:cSld>
  <p:clrMap bg1="lt1" tx1="dk1" bg2="lt2" tx2="dk2" accent1="accent1" accent2="accent2" accent3="accent3" accent4="accent4" accent5="accent5" accent6="accent6" hlink="hlink" folHlink="folHlink"/>
  <p:sldLayoutIdLst>
    <p:sldLayoutId id="2147483745" r:id="rId1"/>
    <p:sldLayoutId id="2147483795" r:id="rId2"/>
    <p:sldLayoutId id="2147483796"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5683591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095737818"/>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4"/>
          <a:stretch>
            <a:fillRect/>
          </a:stretch>
        </p:blipFill>
        <p:spPr>
          <a:xfrm>
            <a:off x="5323499" y="1763858"/>
            <a:ext cx="2719052" cy="3670110"/>
          </a:xfrm>
          <a:prstGeom prst="rect">
            <a:avLst/>
          </a:prstGeom>
          <a:ln>
            <a:noFill/>
          </a:ln>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6930" y="1499197"/>
            <a:ext cx="9166565"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395646856"/>
      </p:ext>
    </p:extLst>
  </p:cSld>
  <p:clrMap bg1="lt1" tx1="dk1" bg2="lt2" tx2="dk2" accent1="accent1" accent2="accent2" accent3="accent3" accent4="accent4" accent5="accent5" accent6="accent6" hlink="hlink" folHlink="folHlink"/>
  <p:sldLayoutIdLst>
    <p:sldLayoutId id="2147483692" r:id="rId1"/>
    <p:sldLayoutId id="2147483803"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50840321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3167919985"/>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4"/>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6">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1290425"/>
      </p:ext>
    </p:extLst>
  </p:cSld>
  <p:clrMap bg1="lt1" tx1="dk1" bg2="lt2" tx2="dk2" accent1="accent1" accent2="accent2" accent3="accent3" accent4="accent4" accent5="accent5" accent6="accent6" hlink="hlink" folHlink="folHlink"/>
  <p:sldLayoutIdLst>
    <p:sldLayoutId id="2147483694" r:id="rId1"/>
    <p:sldLayoutId id="2147483804"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userDrawn="1"/>
        </p:nvPicPr>
        <p:blipFill>
          <a:blip r:embed="rId9"/>
          <a:stretch>
            <a:fillRect/>
          </a:stretch>
        </p:blipFill>
        <p:spPr>
          <a:xfrm>
            <a:off x="5967748" y="1683446"/>
            <a:ext cx="2719052" cy="3670110"/>
          </a:xfrm>
          <a:prstGeom prst="rect">
            <a:avLst/>
          </a:prstGeom>
        </p:spPr>
      </p:pic>
      <p:sp>
        <p:nvSpPr>
          <p:cNvPr id="12" name="41 Rectángulo"/>
          <p:cNvSpPr/>
          <p:nvPr userDrawn="1"/>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pic>
        <p:nvPicPr>
          <p:cNvPr id="7" name="Imagen 6"/>
          <p:cNvPicPr>
            <a:picLocks noChangeAspect="1"/>
          </p:cNvPicPr>
          <p:nvPr/>
        </p:nvPicPr>
        <p:blipFill>
          <a:blip r:embed="rId10"/>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0" y="140369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20536239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37" r:id="rId6"/>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0" y="0"/>
            <a:ext cx="1719618" cy="559664"/>
          </a:xfrm>
          <a:prstGeom prst="rect">
            <a:avLst/>
          </a:prstGeom>
        </p:spPr>
      </p:pic>
      <p:sp>
        <p:nvSpPr>
          <p:cNvPr id="11" name="2055 Rectángulo"/>
          <p:cNvSpPr/>
          <p:nvPr/>
        </p:nvSpPr>
        <p:spPr>
          <a:xfrm>
            <a:off x="1719618" y="1"/>
            <a:ext cx="7424383" cy="559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19618" y="1"/>
            <a:ext cx="7424380" cy="559664"/>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777285"/>
            <a:ext cx="843027" cy="944189"/>
          </a:xfrm>
          <a:prstGeom prst="rect">
            <a:avLst/>
          </a:prstGeom>
        </p:spPr>
      </p:pic>
    </p:spTree>
    <p:extLst>
      <p:ext uri="{BB962C8B-B14F-4D97-AF65-F5344CB8AC3E}">
        <p14:creationId xmlns:p14="http://schemas.microsoft.com/office/powerpoint/2010/main" val="109086530"/>
      </p:ext>
    </p:extLst>
  </p:cSld>
  <p:clrMap bg1="lt1" tx1="dk1" bg2="lt2" tx2="dk2" accent1="accent1" accent2="accent2" accent3="accent3" accent4="accent4" accent5="accent5" accent6="accent6" hlink="hlink" folHlink="folHlink"/>
  <p:sldLayoutIdLst>
    <p:sldLayoutId id="2147483704" r:id="rId1"/>
    <p:sldLayoutId id="2147483740" r:id="rId2"/>
    <p:sldLayoutId id="2147483741"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a:ln>
            <a:noFill/>
          </a:ln>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388901" y="7184"/>
            <a:ext cx="755099" cy="830199"/>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92322" y="-2"/>
            <a:ext cx="6696578" cy="560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92" b="9657"/>
          <a:stretch/>
        </p:blipFill>
        <p:spPr>
          <a:xfrm>
            <a:off x="-1" y="-1"/>
            <a:ext cx="1692323" cy="560411"/>
          </a:xfrm>
          <a:prstGeom prst="rect">
            <a:avLst/>
          </a:prstGeom>
        </p:spPr>
      </p:pic>
      <p:sp>
        <p:nvSpPr>
          <p:cNvPr id="39" name="2 Rectángulo"/>
          <p:cNvSpPr/>
          <p:nvPr/>
        </p:nvSpPr>
        <p:spPr>
          <a:xfrm>
            <a:off x="30186" y="17915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73373930"/>
      </p:ext>
    </p:extLst>
  </p:cSld>
  <p:clrMap bg1="lt1" tx1="dk1" bg2="lt2" tx2="dk2" accent1="accent1" accent2="accent2" accent3="accent3" accent4="accent4" accent5="accent5" accent6="accent6" hlink="hlink" folHlink="folHlink"/>
  <p:sldLayoutIdLst>
    <p:sldLayoutId id="2147483706" r:id="rId1"/>
    <p:sldLayoutId id="2147483798"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2"/>
            <a:ext cx="6733695" cy="5459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639" b="10291"/>
          <a:stretch/>
        </p:blipFill>
        <p:spPr>
          <a:xfrm>
            <a:off x="1" y="-1"/>
            <a:ext cx="1705970" cy="545911"/>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8">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1965195"/>
      </p:ext>
    </p:extLst>
  </p:cSld>
  <p:clrMap bg1="lt1" tx1="dk1" bg2="lt2" tx2="dk2" accent1="accent1" accent2="accent2" accent3="accent3" accent4="accent4" accent5="accent5" accent6="accent6" hlink="hlink" folHlink="folHlink"/>
  <p:sldLayoutIdLst>
    <p:sldLayoutId id="2147483708" r:id="rId1"/>
    <p:sldLayoutId id="2147483736" r:id="rId2"/>
    <p:sldLayoutId id="2147483801" r:id="rId3"/>
    <p:sldLayoutId id="2147483802" r:id="rId4"/>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7"/>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294831"/>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75541766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70357"/>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1" y="0"/>
            <a:ext cx="1705970" cy="583474"/>
          </a:xfrm>
          <a:prstGeom prst="rect">
            <a:avLst/>
          </a:prstGeom>
          <a:ln>
            <a:noFill/>
          </a:ln>
        </p:spPr>
      </p:pic>
      <p:sp>
        <p:nvSpPr>
          <p:cNvPr id="11" name="2055 Rectángulo"/>
          <p:cNvSpPr/>
          <p:nvPr/>
        </p:nvSpPr>
        <p:spPr>
          <a:xfrm>
            <a:off x="1705971" y="1"/>
            <a:ext cx="7438029" cy="58347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5971" y="0"/>
            <a:ext cx="7438027" cy="58347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91125"/>
            <a:ext cx="830670" cy="930350"/>
          </a:xfrm>
          <a:prstGeom prst="rect">
            <a:avLst/>
          </a:prstGeom>
        </p:spPr>
      </p:pic>
    </p:spTree>
    <p:extLst>
      <p:ext uri="{BB962C8B-B14F-4D97-AF65-F5344CB8AC3E}">
        <p14:creationId xmlns:p14="http://schemas.microsoft.com/office/powerpoint/2010/main" val="4178876599"/>
      </p:ext>
    </p:extLst>
  </p:cSld>
  <p:clrMap bg1="lt1" tx1="dk1" bg2="lt2" tx2="dk2" accent1="accent1" accent2="accent2" accent3="accent3" accent4="accent4" accent5="accent5" accent6="accent6" hlink="hlink" folHlink="folHlink"/>
  <p:sldLayoutIdLst>
    <p:sldLayoutId id="2147483716" r:id="rId1"/>
    <p:sldLayoutId id="2147483734" r:id="rId2"/>
    <p:sldLayoutId id="2147483735"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39.xml"/><Relationship Id="rId5" Type="http://schemas.openxmlformats.org/officeDocument/2006/relationships/image" Target="../media/image26.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39.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1.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42.emf"/><Relationship Id="rId2" Type="http://schemas.openxmlformats.org/officeDocument/2006/relationships/image" Target="../media/image37.png"/><Relationship Id="rId1" Type="http://schemas.openxmlformats.org/officeDocument/2006/relationships/slideLayout" Target="../slideLayouts/slideLayout41.xml"/><Relationship Id="rId6" Type="http://schemas.openxmlformats.org/officeDocument/2006/relationships/image" Target="../media/image41.emf"/><Relationship Id="rId5" Type="http://schemas.openxmlformats.org/officeDocument/2006/relationships/image" Target="../media/image40.png"/><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3.xml"/><Relationship Id="rId3" Type="http://schemas.openxmlformats.org/officeDocument/2006/relationships/slide" Target="slide5.xml"/><Relationship Id="rId7" Type="http://schemas.openxmlformats.org/officeDocument/2006/relationships/slide" Target="slide35.xml"/><Relationship Id="rId12" Type="http://schemas.openxmlformats.org/officeDocument/2006/relationships/slide" Target="slide42.xml"/><Relationship Id="rId2" Type="http://schemas.openxmlformats.org/officeDocument/2006/relationships/slide" Target="slide3.xml"/><Relationship Id="rId1" Type="http://schemas.openxmlformats.org/officeDocument/2006/relationships/slideLayout" Target="../slideLayouts/slideLayout20.xml"/><Relationship Id="rId6" Type="http://schemas.openxmlformats.org/officeDocument/2006/relationships/slide" Target="slide34.xml"/><Relationship Id="rId11" Type="http://schemas.openxmlformats.org/officeDocument/2006/relationships/slide" Target="slide40.xml"/><Relationship Id="rId5" Type="http://schemas.openxmlformats.org/officeDocument/2006/relationships/slide" Target="slide30.xml"/><Relationship Id="rId10" Type="http://schemas.openxmlformats.org/officeDocument/2006/relationships/slide" Target="slide39.xml"/><Relationship Id="rId4" Type="http://schemas.openxmlformats.org/officeDocument/2006/relationships/slide" Target="slide11.xml"/><Relationship Id="rId9" Type="http://schemas.openxmlformats.org/officeDocument/2006/relationships/slide" Target="slide38.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1.-%20Cuado%20de%20Pensionados%20Efectos%20Septiembre.pdf" TargetMode="Externa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8.-%20Comparativo%20PH%20con%20mercado%202020.pptx"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9.2.-%20Programa%20anual%20de%20Compras%202021.docx" TargetMode="External"/><Relationship Id="rId1" Type="http://schemas.openxmlformats.org/officeDocument/2006/relationships/slideLayout" Target="../slideLayouts/slideLayout8.xml"/><Relationship Id="rId5" Type="http://schemas.openxmlformats.org/officeDocument/2006/relationships/hyperlink" Target="9.-%20Programa%20Anual%20de%20Compras%202021%20-%20Oficio.pdf" TargetMode="External"/><Relationship Id="rId4" Type="http://schemas.openxmlformats.org/officeDocument/2006/relationships/hyperlink" Target="9.1.-%20PAA%202021.xlsx"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10.-%20Reasignaciones%20Presupuestales%20-%20%20Direcci&#243;n%20General%20de%20Servicios%20M&#233;dicos.pdf" TargetMode="External"/><Relationship Id="rId1" Type="http://schemas.openxmlformats.org/officeDocument/2006/relationships/slideLayout" Target="../slideLayouts/slideLayout9.xml"/><Relationship Id="rId4" Type="http://schemas.openxmlformats.org/officeDocument/2006/relationships/hyperlink" Target="10.1%20Reasignaciones%20Presupuestales%20-%20Dir.%20Serv.%20Med.%20Pago%20Equipo%20M&#233;dico.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11.-%20Reasignaciones%20Presupuestales%20-%20%20Direcci&#243;n%20General%20de%20Promoci&#243;n%20y%20Vivienda.pdf" TargetMode="Externa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12.-%20Proyecto%20de%20Vivienda%20-%20Municipio%20de%20Guadalajara%20IMUVI.pdf" TargetMode="Externa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6.png"/><Relationship Id="rId7" Type="http://schemas.openxmlformats.org/officeDocument/2006/relationships/hyperlink" Target="5.-%20Comparativo%20altas%20y%20bajas%20ENERO%20-%20JULIO%202020.pptx" TargetMode="External"/><Relationship Id="rId2" Type="http://schemas.openxmlformats.org/officeDocument/2006/relationships/hyperlink" Target="3.-%20Distribuci&#243;n%20de%20Afiliados%20y%20Pensionados.pptx" TargetMode="External"/><Relationship Id="rId1" Type="http://schemas.openxmlformats.org/officeDocument/2006/relationships/slideLayout" Target="../slideLayouts/slideLayout39.xml"/><Relationship Id="rId6" Type="http://schemas.openxmlformats.org/officeDocument/2006/relationships/hyperlink" Target="2.-%20Mayores%20a%2050,000%20efectos%20Septiembre%202020.pptx" TargetMode="External"/><Relationship Id="rId5" Type="http://schemas.openxmlformats.org/officeDocument/2006/relationships/image" Target="../media/image17.png"/><Relationship Id="rId4" Type="http://schemas.openxmlformats.org/officeDocument/2006/relationships/hyperlink" Target="4.-%20Altas%20y%20Bajas%20de%20Pensionados%20JULIO%202020.xlsx"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13.-%20Suplantaci&#243;n%20de%20Identidad%20-%20Direcci&#243;n%20General%20Jur&#237;dica.pdf" TargetMode="Externa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14.-%20%20Propuesta%20de%20venta%20de%20predios%20Fraccionamiento%20Rinconada%20de%20los%20Fresnos..pdf" TargetMode="Externa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hyperlink" Target="Asuntos%20Varios/16.-%20Solicitud%20de%20Prestamo%20Fuera%20de%20Rango%20de%20Edad.pdf" TargetMode="External"/><Relationship Id="rId1" Type="http://schemas.openxmlformats.org/officeDocument/2006/relationships/slideLayout" Target="../slideLayouts/slideLayout21.xml"/><Relationship Id="rId4" Type="http://schemas.openxmlformats.org/officeDocument/2006/relationships/hyperlink" Target="Asuntos%20Varios/15.-%20Oficio%20FESIJAL-SG-109-2020%20-%20PCP%20ESPECIAL.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6.-%20Reserva%20T&#233;cnica%20del%20IPEJAL%20a%20corte%20de%20Julio.pptx" TargetMode="External"/><Relationship Id="rId1" Type="http://schemas.openxmlformats.org/officeDocument/2006/relationships/slideLayout" Target="../slideLayouts/slideLayout40.xml"/><Relationship Id="rId5" Type="http://schemas.openxmlformats.org/officeDocument/2006/relationships/image" Target="../media/image19.emf"/><Relationship Id="rId4" Type="http://schemas.openxmlformats.org/officeDocument/2006/relationships/hyperlink" Target="7.-%20Resumen%20Ejecutivo%20Julio%202020.xlsx"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549565" y="2179407"/>
            <a:ext cx="8007824" cy="1909312"/>
          </a:xfrm>
          <a:prstGeom prst="rect">
            <a:avLst/>
          </a:prstGeom>
        </p:spPr>
        <p:txBody>
          <a:bodyPr>
            <a:norm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algn="ctr"/>
            <a:r>
              <a:rPr lang="es-ES" sz="4800" b="1" dirty="0" smtClean="0">
                <a:solidFill>
                  <a:schemeClr val="tx1">
                    <a:lumMod val="65000"/>
                    <a:lumOff val="35000"/>
                  </a:schemeClr>
                </a:solidFill>
                <a:latin typeface="+mj-lt"/>
              </a:rPr>
              <a:t>Sesión Ordinaria</a:t>
            </a:r>
          </a:p>
          <a:p>
            <a:pPr algn="ctr"/>
            <a:r>
              <a:rPr lang="es-ES" sz="4800" b="1" dirty="0" smtClean="0">
                <a:solidFill>
                  <a:schemeClr val="tx1">
                    <a:lumMod val="65000"/>
                    <a:lumOff val="35000"/>
                  </a:schemeClr>
                </a:solidFill>
                <a:latin typeface="+mj-lt"/>
              </a:rPr>
              <a:t>de Consejo Directivo</a:t>
            </a:r>
            <a:endParaRPr lang="es-MX" sz="4800" dirty="0">
              <a:solidFill>
                <a:schemeClr val="tx1">
                  <a:lumMod val="65000"/>
                  <a:lumOff val="35000"/>
                </a:schemeClr>
              </a:solidFill>
              <a:latin typeface="+mj-lt"/>
            </a:endParaRPr>
          </a:p>
        </p:txBody>
      </p:sp>
      <p:sp>
        <p:nvSpPr>
          <p:cNvPr id="4" name="2 Subtítulo"/>
          <p:cNvSpPr txBox="1">
            <a:spLocks/>
          </p:cNvSpPr>
          <p:nvPr/>
        </p:nvSpPr>
        <p:spPr>
          <a:xfrm>
            <a:off x="1353077" y="3538197"/>
            <a:ext cx="6400800" cy="1752600"/>
          </a:xfrm>
          <a:prstGeom prst="rect">
            <a:avLst/>
          </a:prstGeom>
        </p:spPr>
        <p:txBody>
          <a:bodyPr/>
          <a:lstStyle>
            <a:lvl1pPr marL="0" indent="0" algn="l" defTabSz="914400" rtl="0" eaLnBrk="1" latinLnBrk="0" hangingPunct="1">
              <a:spcBef>
                <a:spcPct val="20000"/>
              </a:spcBef>
              <a:buFontTx/>
              <a:buNone/>
              <a:defRPr sz="1800" kern="1200">
                <a:solidFill>
                  <a:schemeClr val="tx1">
                    <a:lumMod val="75000"/>
                    <a:lumOff val="25000"/>
                  </a:schemeClr>
                </a:solidFill>
                <a:latin typeface="Arial" pitchFamily="34" charset="0"/>
                <a:ea typeface="+mn-ea"/>
                <a:cs typeface="Arial" pitchFamily="34" charset="0"/>
              </a:defRPr>
            </a:lvl1pPr>
            <a:lvl2pPr marL="361950"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2pPr>
            <a:lvl3pPr marL="722313"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3pPr>
            <a:lvl4pPr marL="892175"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4pPr>
            <a:lvl5pPr marL="1433513" indent="-180975" algn="l" defTabSz="914400" rtl="0" eaLnBrk="1" latinLnBrk="0" hangingPunct="1">
              <a:spcBef>
                <a:spcPct val="20000"/>
              </a:spcBef>
              <a:buClr>
                <a:srgbClr val="F9B232"/>
              </a:buClr>
              <a:buFont typeface="Arial" pitchFamily="34" charset="0"/>
              <a:buChar char="•"/>
              <a:defRPr sz="1800" kern="1200">
                <a:solidFill>
                  <a:schemeClr val="tx1">
                    <a:lumMod val="75000"/>
                    <a:lumOff val="2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es-ES" sz="2800" b="1" dirty="0" smtClean="0">
              <a:solidFill>
                <a:schemeClr val="bg1">
                  <a:lumMod val="50000"/>
                </a:schemeClr>
              </a:solidFill>
              <a:latin typeface="+mj-lt"/>
            </a:endParaRPr>
          </a:p>
          <a:p>
            <a:pPr algn="ctr"/>
            <a:r>
              <a:rPr lang="es-ES" sz="2800" b="1" dirty="0" smtClean="0">
                <a:solidFill>
                  <a:schemeClr val="bg1">
                    <a:lumMod val="50000"/>
                  </a:schemeClr>
                </a:solidFill>
                <a:latin typeface="+mj-lt"/>
              </a:rPr>
              <a:t>08/ 2020</a:t>
            </a:r>
            <a:endParaRPr lang="es-MX" sz="2800" dirty="0">
              <a:solidFill>
                <a:schemeClr val="bg1">
                  <a:lumMod val="50000"/>
                </a:schemeClr>
              </a:solidFill>
              <a:latin typeface="+mj-lt"/>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0</a:t>
            </a:fld>
            <a:endParaRPr lang="en-US" dirty="0"/>
          </a:p>
        </p:txBody>
      </p:sp>
    </p:spTree>
    <p:extLst>
      <p:ext uri="{BB962C8B-B14F-4D97-AF65-F5344CB8AC3E}">
        <p14:creationId xmlns:p14="http://schemas.microsoft.com/office/powerpoint/2010/main" val="659754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09" y="97277"/>
            <a:ext cx="6768288" cy="488689"/>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chemeClr val="bg1">
                    <a:lumMod val="95000"/>
                  </a:schemeClr>
                </a:solidFill>
              </a:rPr>
              <a:t>Estado de Actividades Comparativo a Julio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9</a:t>
            </a:fld>
            <a:endParaRPr lang="es-MX" dirty="0"/>
          </a:p>
        </p:txBody>
      </p:sp>
      <p:pic>
        <p:nvPicPr>
          <p:cNvPr id="7" name="Imagen 6"/>
          <p:cNvPicPr>
            <a:picLocks noChangeAspect="1"/>
          </p:cNvPicPr>
          <p:nvPr/>
        </p:nvPicPr>
        <p:blipFill rotWithShape="1">
          <a:blip r:embed="rId2"/>
          <a:srcRect l="1691" t="8150" r="1654" b="2431"/>
          <a:stretch/>
        </p:blipFill>
        <p:spPr>
          <a:xfrm>
            <a:off x="214009" y="661911"/>
            <a:ext cx="8247988" cy="5765254"/>
          </a:xfrm>
          <a:prstGeom prst="rect">
            <a:avLst/>
          </a:prstGeom>
        </p:spPr>
      </p:pic>
    </p:spTree>
    <p:extLst>
      <p:ext uri="{BB962C8B-B14F-4D97-AF65-F5344CB8AC3E}">
        <p14:creationId xmlns:p14="http://schemas.microsoft.com/office/powerpoint/2010/main" val="1338109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15811" y="2890391"/>
            <a:ext cx="8112378" cy="1077218"/>
          </a:xfrm>
          <a:prstGeom prst="rect">
            <a:avLst/>
          </a:prstGeom>
          <a:noFill/>
        </p:spPr>
        <p:txBody>
          <a:bodyPr wrap="square" rtlCol="0">
            <a:spAutoFit/>
          </a:bodyPr>
          <a:lstStyle/>
          <a:p>
            <a:pPr algn="ctr"/>
            <a:r>
              <a:rPr lang="es-MX" sz="3200" b="1" dirty="0">
                <a:solidFill>
                  <a:schemeClr val="tx1">
                    <a:lumMod val="75000"/>
                    <a:lumOff val="25000"/>
                  </a:schemeClr>
                </a:solidFill>
              </a:rPr>
              <a:t>5</a:t>
            </a:r>
            <a:r>
              <a:rPr lang="es-MX" sz="3200" b="1" dirty="0" smtClean="0">
                <a:solidFill>
                  <a:schemeClr val="tx1">
                    <a:lumMod val="75000"/>
                    <a:lumOff val="25000"/>
                  </a:schemeClr>
                </a:solidFill>
              </a:rPr>
              <a:t>. Reporte de la Cartera de Inversiones </a:t>
            </a:r>
          </a:p>
          <a:p>
            <a:pPr algn="ctr"/>
            <a:r>
              <a:rPr lang="es-MX" sz="3200" b="1" dirty="0" smtClean="0">
                <a:solidFill>
                  <a:schemeClr val="tx1">
                    <a:lumMod val="75000"/>
                    <a:lumOff val="25000"/>
                  </a:schemeClr>
                </a:solidFill>
              </a:rPr>
              <a:t>Julio de 2020</a:t>
            </a:r>
            <a:endParaRPr lang="es-MX" sz="3200" b="1" dirty="0">
              <a:solidFill>
                <a:schemeClr val="tx1">
                  <a:lumMod val="75000"/>
                  <a:lumOff val="25000"/>
                </a:schemeClr>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10</a:t>
            </a:fld>
            <a:endParaRPr lang="en-US" dirty="0"/>
          </a:p>
        </p:txBody>
      </p:sp>
    </p:spTree>
    <p:extLst>
      <p:ext uri="{BB962C8B-B14F-4D97-AF65-F5344CB8AC3E}">
        <p14:creationId xmlns:p14="http://schemas.microsoft.com/office/powerpoint/2010/main" val="30564658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1"/>
            <a:ext cx="6733537" cy="461665"/>
          </a:xfrm>
          <a:prstGeom prst="rect">
            <a:avLst/>
          </a:prstGeom>
        </p:spPr>
        <p:txBody>
          <a:bodyPr wrap="square">
            <a:spAutoFit/>
          </a:bodyPr>
          <a:lstStyle/>
          <a:p>
            <a:pPr algn="ctr"/>
            <a:r>
              <a:rPr lang="es-MX" sz="2400" b="1" dirty="0" smtClean="0">
                <a:solidFill>
                  <a:schemeClr val="bg1">
                    <a:lumMod val="95000"/>
                  </a:schemeClr>
                </a:solidFill>
                <a:latin typeface="+mj-lt"/>
              </a:rPr>
              <a:t>Cartera Total de Inversiones  IPEJAL</a:t>
            </a:r>
            <a:endParaRPr lang="es-MX" sz="2400" b="1" dirty="0">
              <a:solidFill>
                <a:schemeClr val="bg1">
                  <a:lumMod val="95000"/>
                </a:schemeClr>
              </a:solidFill>
              <a:latin typeface="+mj-lt"/>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11</a:t>
            </a:fld>
            <a:endParaRPr lang="en-US" dirty="0"/>
          </a:p>
        </p:txBody>
      </p:sp>
      <p:pic>
        <p:nvPicPr>
          <p:cNvPr id="10" name="Imagen 9"/>
          <p:cNvPicPr>
            <a:picLocks noChangeAspect="1"/>
          </p:cNvPicPr>
          <p:nvPr/>
        </p:nvPicPr>
        <p:blipFill>
          <a:blip r:embed="rId2"/>
          <a:stretch>
            <a:fillRect/>
          </a:stretch>
        </p:blipFill>
        <p:spPr>
          <a:xfrm>
            <a:off x="6141958" y="2725823"/>
            <a:ext cx="2956083" cy="1380990"/>
          </a:xfrm>
          <a:prstGeom prst="rect">
            <a:avLst/>
          </a:prstGeom>
        </p:spPr>
      </p:pic>
      <p:pic>
        <p:nvPicPr>
          <p:cNvPr id="13" name="Imagen 12"/>
          <p:cNvPicPr>
            <a:picLocks noChangeAspect="1"/>
          </p:cNvPicPr>
          <p:nvPr/>
        </p:nvPicPr>
        <p:blipFill>
          <a:blip r:embed="rId3"/>
          <a:stretch>
            <a:fillRect/>
          </a:stretch>
        </p:blipFill>
        <p:spPr>
          <a:xfrm>
            <a:off x="3059831" y="900393"/>
            <a:ext cx="2997052" cy="5048887"/>
          </a:xfrm>
          <a:prstGeom prst="rect">
            <a:avLst/>
          </a:prstGeom>
        </p:spPr>
      </p:pic>
      <p:pic>
        <p:nvPicPr>
          <p:cNvPr id="14" name="Imagen 13"/>
          <p:cNvPicPr>
            <a:picLocks noChangeAspect="1"/>
          </p:cNvPicPr>
          <p:nvPr/>
        </p:nvPicPr>
        <p:blipFill>
          <a:blip r:embed="rId4"/>
          <a:stretch>
            <a:fillRect/>
          </a:stretch>
        </p:blipFill>
        <p:spPr>
          <a:xfrm>
            <a:off x="6141958" y="900393"/>
            <a:ext cx="2956083" cy="1386703"/>
          </a:xfrm>
          <a:prstGeom prst="rect">
            <a:avLst/>
          </a:prstGeom>
        </p:spPr>
      </p:pic>
      <p:pic>
        <p:nvPicPr>
          <p:cNvPr id="15" name="Imagen 14"/>
          <p:cNvPicPr>
            <a:picLocks noChangeAspect="1"/>
          </p:cNvPicPr>
          <p:nvPr/>
        </p:nvPicPr>
        <p:blipFill>
          <a:blip r:embed="rId5"/>
          <a:stretch>
            <a:fillRect/>
          </a:stretch>
        </p:blipFill>
        <p:spPr>
          <a:xfrm>
            <a:off x="82236" y="900393"/>
            <a:ext cx="2977594" cy="4512855"/>
          </a:xfrm>
          <a:prstGeom prst="rect">
            <a:avLst/>
          </a:prstGeom>
        </p:spPr>
      </p:pic>
      <p:sp>
        <p:nvSpPr>
          <p:cNvPr id="16" name="CuadroTexto 15"/>
          <p:cNvSpPr txBox="1"/>
          <p:nvPr/>
        </p:nvSpPr>
        <p:spPr>
          <a:xfrm>
            <a:off x="0" y="6331163"/>
            <a:ext cx="3031207" cy="415498"/>
          </a:xfrm>
          <a:prstGeom prst="rect">
            <a:avLst/>
          </a:prstGeom>
          <a:noFill/>
        </p:spPr>
        <p:txBody>
          <a:bodyPr wrap="square" rtlCol="0">
            <a:spAutoFit/>
          </a:bodyPr>
          <a:lstStyle/>
          <a:p>
            <a:r>
              <a:rPr lang="es-MX" sz="1050" b="1" dirty="0" smtClean="0"/>
              <a:t>*Se modifico el formato en base a las nuevas políticas de IPEJAL aprobadas el 1 de junio de 2020</a:t>
            </a:r>
            <a:endParaRPr lang="es-MX" sz="1050" b="1" dirty="0"/>
          </a:p>
        </p:txBody>
      </p:sp>
    </p:spTree>
    <p:extLst>
      <p:ext uri="{BB962C8B-B14F-4D97-AF65-F5344CB8AC3E}">
        <p14:creationId xmlns:p14="http://schemas.microsoft.com/office/powerpoint/2010/main" val="8405726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1"/>
            <a:ext cx="6733537" cy="461665"/>
          </a:xfrm>
          <a:prstGeom prst="rect">
            <a:avLst/>
          </a:prstGeom>
        </p:spPr>
        <p:txBody>
          <a:bodyPr wrap="square">
            <a:spAutoFit/>
          </a:bodyPr>
          <a:lstStyle/>
          <a:p>
            <a:pPr algn="ctr"/>
            <a:r>
              <a:rPr lang="es-MX" sz="2400" b="1" dirty="0" smtClean="0">
                <a:solidFill>
                  <a:prstClr val="white">
                    <a:lumMod val="95000"/>
                  </a:prstClr>
                </a:solidFill>
              </a:rPr>
              <a:t>Cartera Total de Inversiones  IPEJAL</a:t>
            </a:r>
            <a:endParaRPr lang="es-MX" sz="2400" b="1" dirty="0">
              <a:solidFill>
                <a:prstClr val="white">
                  <a:lumMod val="95000"/>
                </a:prstClr>
              </a:solidFill>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12</a:t>
            </a:fld>
            <a:endParaRPr lang="en-US" dirty="0"/>
          </a:p>
        </p:txBody>
      </p:sp>
      <p:pic>
        <p:nvPicPr>
          <p:cNvPr id="24" name="Imagen 23"/>
          <p:cNvPicPr>
            <a:picLocks noChangeAspect="1"/>
          </p:cNvPicPr>
          <p:nvPr/>
        </p:nvPicPr>
        <p:blipFill rotWithShape="1">
          <a:blip r:embed="rId2"/>
          <a:srcRect l="7696" t="24237" r="28002" b="456"/>
          <a:stretch/>
        </p:blipFill>
        <p:spPr>
          <a:xfrm>
            <a:off x="5768479" y="1746144"/>
            <a:ext cx="1564299" cy="1564299"/>
          </a:xfrm>
          <a:prstGeom prst="rect">
            <a:avLst/>
          </a:prstGeom>
        </p:spPr>
      </p:pic>
      <p:pic>
        <p:nvPicPr>
          <p:cNvPr id="25" name="Imagen 24"/>
          <p:cNvPicPr>
            <a:picLocks noChangeAspect="1"/>
          </p:cNvPicPr>
          <p:nvPr/>
        </p:nvPicPr>
        <p:blipFill rotWithShape="1">
          <a:blip r:embed="rId3"/>
          <a:srcRect l="11899" t="18801" r="37808" b="7658"/>
          <a:stretch/>
        </p:blipFill>
        <p:spPr>
          <a:xfrm>
            <a:off x="2973831" y="3906571"/>
            <a:ext cx="1512168" cy="1512168"/>
          </a:xfrm>
          <a:prstGeom prst="rect">
            <a:avLst/>
          </a:prstGeom>
        </p:spPr>
      </p:pic>
      <p:pic>
        <p:nvPicPr>
          <p:cNvPr id="26" name="Imagen 25"/>
          <p:cNvPicPr>
            <a:picLocks noChangeAspect="1"/>
          </p:cNvPicPr>
          <p:nvPr/>
        </p:nvPicPr>
        <p:blipFill rotWithShape="1">
          <a:blip r:embed="rId4"/>
          <a:srcRect l="12849" t="12578" r="42314" b="5561"/>
          <a:stretch/>
        </p:blipFill>
        <p:spPr>
          <a:xfrm>
            <a:off x="1141376" y="1691350"/>
            <a:ext cx="1423776" cy="1423776"/>
          </a:xfrm>
          <a:prstGeom prst="rect">
            <a:avLst/>
          </a:prstGeom>
        </p:spPr>
      </p:pic>
      <p:sp>
        <p:nvSpPr>
          <p:cNvPr id="27" name="5 Rectángulo"/>
          <p:cNvSpPr/>
          <p:nvPr/>
        </p:nvSpPr>
        <p:spPr>
          <a:xfrm>
            <a:off x="0" y="611396"/>
            <a:ext cx="1853264" cy="369332"/>
          </a:xfrm>
          <a:prstGeom prst="rect">
            <a:avLst/>
          </a:prstGeom>
        </p:spPr>
        <p:txBody>
          <a:bodyPr wrap="none">
            <a:spAutoFit/>
          </a:bodyPr>
          <a:lstStyle/>
          <a:p>
            <a:r>
              <a:rPr lang="es-MX" b="1" dirty="0"/>
              <a:t>DIVERSIFICACIÓN</a:t>
            </a:r>
          </a:p>
        </p:txBody>
      </p:sp>
      <p:sp>
        <p:nvSpPr>
          <p:cNvPr id="28" name="Flecha curvada hacia la izquierda 27"/>
          <p:cNvSpPr/>
          <p:nvPr/>
        </p:nvSpPr>
        <p:spPr>
          <a:xfrm rot="8328675">
            <a:off x="937826" y="3487316"/>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9" name="CuadroTexto 28"/>
          <p:cNvSpPr txBox="1"/>
          <p:nvPr/>
        </p:nvSpPr>
        <p:spPr>
          <a:xfrm>
            <a:off x="-169697" y="6093340"/>
            <a:ext cx="2903235"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smtClean="0"/>
              <a:t>1,893.68 </a:t>
            </a:r>
            <a:r>
              <a:rPr lang="es-MX" sz="1600" b="1" dirty="0"/>
              <a:t>días (</a:t>
            </a:r>
            <a:r>
              <a:rPr lang="es-MX" sz="1600" b="1" dirty="0" smtClean="0"/>
              <a:t>5.18 años</a:t>
            </a:r>
            <a:r>
              <a:rPr lang="es-MX" sz="1600" b="1" dirty="0"/>
              <a:t>)</a:t>
            </a:r>
          </a:p>
        </p:txBody>
      </p:sp>
      <p:sp>
        <p:nvSpPr>
          <p:cNvPr id="30" name="CuadroTexto 29"/>
          <p:cNvSpPr txBox="1"/>
          <p:nvPr/>
        </p:nvSpPr>
        <p:spPr>
          <a:xfrm>
            <a:off x="1551271" y="2261328"/>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31" name="CuadroTexto 30"/>
          <p:cNvSpPr txBox="1"/>
          <p:nvPr/>
        </p:nvSpPr>
        <p:spPr>
          <a:xfrm>
            <a:off x="3419872" y="4662891"/>
            <a:ext cx="615889" cy="307777"/>
          </a:xfrm>
          <a:prstGeom prst="rect">
            <a:avLst/>
          </a:prstGeom>
          <a:noFill/>
        </p:spPr>
        <p:txBody>
          <a:bodyPr wrap="square" rtlCol="0">
            <a:spAutoFit/>
          </a:bodyPr>
          <a:lstStyle/>
          <a:p>
            <a:pPr algn="ctr"/>
            <a:r>
              <a:rPr lang="en-US" sz="1400" dirty="0">
                <a:solidFill>
                  <a:schemeClr val="bg1"/>
                </a:solidFill>
              </a:rPr>
              <a:t>2019</a:t>
            </a:r>
            <a:endParaRPr lang="es-MX" sz="1400" dirty="0">
              <a:solidFill>
                <a:schemeClr val="bg1"/>
              </a:solidFill>
            </a:endParaRPr>
          </a:p>
        </p:txBody>
      </p:sp>
      <p:sp>
        <p:nvSpPr>
          <p:cNvPr id="32" name="CuadroTexto 31"/>
          <p:cNvSpPr txBox="1"/>
          <p:nvPr/>
        </p:nvSpPr>
        <p:spPr>
          <a:xfrm>
            <a:off x="6251033" y="2394286"/>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pic>
        <p:nvPicPr>
          <p:cNvPr id="33" name="Imagen 32"/>
          <p:cNvPicPr>
            <a:picLocks noChangeAspect="1"/>
          </p:cNvPicPr>
          <p:nvPr/>
        </p:nvPicPr>
        <p:blipFill rotWithShape="1">
          <a:blip r:embed="rId5"/>
          <a:srcRect l="14298" t="11245" r="11607" b="4986"/>
          <a:stretch/>
        </p:blipFill>
        <p:spPr>
          <a:xfrm>
            <a:off x="504120" y="991828"/>
            <a:ext cx="4005008" cy="2769780"/>
          </a:xfrm>
          <a:prstGeom prst="rect">
            <a:avLst/>
          </a:prstGeom>
        </p:spPr>
      </p:pic>
      <p:pic>
        <p:nvPicPr>
          <p:cNvPr id="34" name="Imagen 33"/>
          <p:cNvPicPr>
            <a:picLocks noChangeAspect="1"/>
          </p:cNvPicPr>
          <p:nvPr/>
        </p:nvPicPr>
        <p:blipFill rotWithShape="1">
          <a:blip r:embed="rId6"/>
          <a:srcRect l="12561" t="21428" r="8189" b="11557"/>
          <a:stretch/>
        </p:blipFill>
        <p:spPr>
          <a:xfrm>
            <a:off x="2240312" y="3176399"/>
            <a:ext cx="4804610" cy="2956683"/>
          </a:xfrm>
          <a:prstGeom prst="rect">
            <a:avLst/>
          </a:prstGeom>
        </p:spPr>
      </p:pic>
      <p:pic>
        <p:nvPicPr>
          <p:cNvPr id="35" name="Imagen 34"/>
          <p:cNvPicPr>
            <a:picLocks noChangeAspect="1"/>
          </p:cNvPicPr>
          <p:nvPr/>
        </p:nvPicPr>
        <p:blipFill rotWithShape="1">
          <a:blip r:embed="rId7"/>
          <a:srcRect l="4608" t="12249" r="10783" b="12444"/>
          <a:stretch/>
        </p:blipFill>
        <p:spPr>
          <a:xfrm>
            <a:off x="5043272" y="1052736"/>
            <a:ext cx="4013357" cy="3050151"/>
          </a:xfrm>
          <a:prstGeom prst="rect">
            <a:avLst/>
          </a:prstGeom>
        </p:spPr>
      </p:pic>
    </p:spTree>
    <p:extLst>
      <p:ext uri="{BB962C8B-B14F-4D97-AF65-F5344CB8AC3E}">
        <p14:creationId xmlns:p14="http://schemas.microsoft.com/office/powerpoint/2010/main" val="2074609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597031" y="1"/>
            <a:ext cx="6866034"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 Julio 2020</a:t>
            </a:r>
            <a:endParaRPr lang="es-MX" sz="2400" b="1" dirty="0">
              <a:solidFill>
                <a:prstClr val="white">
                  <a:lumMod val="95000"/>
                </a:prstClr>
              </a:solidFill>
              <a:latin typeface="Candara"/>
            </a:endParaRPr>
          </a:p>
        </p:txBody>
      </p:sp>
      <p:sp>
        <p:nvSpPr>
          <p:cNvPr id="9" name="5 Rectángulo"/>
          <p:cNvSpPr/>
          <p:nvPr/>
        </p:nvSpPr>
        <p:spPr>
          <a:xfrm>
            <a:off x="251520" y="829539"/>
            <a:ext cx="1853264" cy="369332"/>
          </a:xfrm>
          <a:prstGeom prst="rect">
            <a:avLst/>
          </a:prstGeom>
        </p:spPr>
        <p:txBody>
          <a:bodyPr wrap="none">
            <a:spAutoFit/>
          </a:bodyPr>
          <a:lstStyle/>
          <a:p>
            <a:r>
              <a:rPr lang="es-MX" b="1" dirty="0"/>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13</a:t>
            </a:fld>
            <a:endParaRPr lang="en-US" dirty="0"/>
          </a:p>
        </p:txBody>
      </p:sp>
      <p:pic>
        <p:nvPicPr>
          <p:cNvPr id="13" name="Imagen 12"/>
          <p:cNvPicPr>
            <a:picLocks noChangeAspect="1"/>
          </p:cNvPicPr>
          <p:nvPr/>
        </p:nvPicPr>
        <p:blipFill rotWithShape="1">
          <a:blip r:embed="rId2"/>
          <a:srcRect l="33166" t="8222" r="4090" b="8222"/>
          <a:stretch/>
        </p:blipFill>
        <p:spPr>
          <a:xfrm>
            <a:off x="6399632" y="2932944"/>
            <a:ext cx="1687045" cy="1728192"/>
          </a:xfrm>
          <a:prstGeom prst="rect">
            <a:avLst/>
          </a:prstGeom>
        </p:spPr>
      </p:pic>
      <p:pic>
        <p:nvPicPr>
          <p:cNvPr id="16" name="Imagen 15"/>
          <p:cNvPicPr>
            <a:picLocks noChangeAspect="1"/>
          </p:cNvPicPr>
          <p:nvPr/>
        </p:nvPicPr>
        <p:blipFill rotWithShape="1">
          <a:blip r:embed="rId3"/>
          <a:srcRect l="9851"/>
          <a:stretch/>
        </p:blipFill>
        <p:spPr>
          <a:xfrm>
            <a:off x="4282972" y="1788698"/>
            <a:ext cx="4861028" cy="3922597"/>
          </a:xfrm>
          <a:prstGeom prst="rect">
            <a:avLst/>
          </a:prstGeom>
        </p:spPr>
      </p:pic>
      <p:pic>
        <p:nvPicPr>
          <p:cNvPr id="17" name="Imagen 16"/>
          <p:cNvPicPr>
            <a:picLocks noChangeAspect="1"/>
          </p:cNvPicPr>
          <p:nvPr/>
        </p:nvPicPr>
        <p:blipFill rotWithShape="1">
          <a:blip r:embed="rId4"/>
          <a:srcRect l="9258" t="2792" r="4897" b="5360"/>
          <a:stretch/>
        </p:blipFill>
        <p:spPr>
          <a:xfrm>
            <a:off x="191218" y="1730787"/>
            <a:ext cx="3925629" cy="3857945"/>
          </a:xfrm>
          <a:prstGeom prst="rect">
            <a:avLst/>
          </a:prstGeom>
        </p:spPr>
      </p:pic>
      <p:pic>
        <p:nvPicPr>
          <p:cNvPr id="18" name="Imagen 17"/>
          <p:cNvPicPr>
            <a:picLocks noChangeAspect="1"/>
          </p:cNvPicPr>
          <p:nvPr/>
        </p:nvPicPr>
        <p:blipFill rotWithShape="1">
          <a:blip r:embed="rId5"/>
          <a:srcRect l="38625" t="14743" r="15874"/>
          <a:stretch/>
        </p:blipFill>
        <p:spPr>
          <a:xfrm>
            <a:off x="1597030" y="3028391"/>
            <a:ext cx="1669682" cy="1682296"/>
          </a:xfrm>
          <a:prstGeom prst="rect">
            <a:avLst/>
          </a:prstGeom>
        </p:spPr>
      </p:pic>
      <p:sp>
        <p:nvSpPr>
          <p:cNvPr id="19" name="CuadroTexto 18"/>
          <p:cNvSpPr txBox="1"/>
          <p:nvPr/>
        </p:nvSpPr>
        <p:spPr>
          <a:xfrm>
            <a:off x="3491880" y="5875656"/>
            <a:ext cx="1728192" cy="307777"/>
          </a:xfrm>
          <a:prstGeom prst="rect">
            <a:avLst/>
          </a:prstGeom>
          <a:noFill/>
        </p:spPr>
        <p:txBody>
          <a:bodyPr wrap="square" rtlCol="0">
            <a:spAutoFit/>
          </a:bodyPr>
          <a:lstStyle/>
          <a:p>
            <a:r>
              <a:rPr lang="es-MX" sz="1400" dirty="0"/>
              <a:t>*No incluye CKD's.</a:t>
            </a:r>
          </a:p>
        </p:txBody>
      </p:sp>
      <p:sp>
        <p:nvSpPr>
          <p:cNvPr id="20" name="CuadroTexto 19"/>
          <p:cNvSpPr txBox="1"/>
          <p:nvPr/>
        </p:nvSpPr>
        <p:spPr>
          <a:xfrm>
            <a:off x="2154033" y="3732915"/>
            <a:ext cx="581191"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1" name="CuadroTexto 20"/>
          <p:cNvSpPr txBox="1"/>
          <p:nvPr/>
        </p:nvSpPr>
        <p:spPr>
          <a:xfrm>
            <a:off x="6908439" y="3643567"/>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Tree>
    <p:extLst>
      <p:ext uri="{BB962C8B-B14F-4D97-AF65-F5344CB8AC3E}">
        <p14:creationId xmlns:p14="http://schemas.microsoft.com/office/powerpoint/2010/main" val="3557764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700012" y="1"/>
            <a:ext cx="672414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Julio 2020</a:t>
            </a:r>
            <a:endParaRPr lang="es-MX" sz="2400" b="1" dirty="0">
              <a:solidFill>
                <a:prstClr val="white">
                  <a:lumMod val="95000"/>
                </a:prstClr>
              </a:solidFill>
              <a:latin typeface="Candara"/>
            </a:endParaRPr>
          </a:p>
        </p:txBody>
      </p:sp>
      <p:sp>
        <p:nvSpPr>
          <p:cNvPr id="10" name="5 Rectángulo"/>
          <p:cNvSpPr/>
          <p:nvPr/>
        </p:nvSpPr>
        <p:spPr>
          <a:xfrm>
            <a:off x="78120" y="593800"/>
            <a:ext cx="1853264" cy="369332"/>
          </a:xfrm>
          <a:prstGeom prst="rect">
            <a:avLst/>
          </a:prstGeom>
        </p:spPr>
        <p:txBody>
          <a:bodyPr wrap="none">
            <a:spAutoFit/>
          </a:bodyPr>
          <a:lstStyle/>
          <a:p>
            <a:r>
              <a:rPr lang="es-MX" b="1" dirty="0"/>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14</a:t>
            </a:fld>
            <a:endParaRPr lang="en-US" dirty="0"/>
          </a:p>
        </p:txBody>
      </p:sp>
      <p:pic>
        <p:nvPicPr>
          <p:cNvPr id="25" name="Imagen 24"/>
          <p:cNvPicPr>
            <a:picLocks noChangeAspect="1"/>
          </p:cNvPicPr>
          <p:nvPr/>
        </p:nvPicPr>
        <p:blipFill rotWithShape="1">
          <a:blip r:embed="rId2"/>
          <a:srcRect l="11062" t="17739" r="34424" b="6985"/>
          <a:stretch/>
        </p:blipFill>
        <p:spPr>
          <a:xfrm>
            <a:off x="822507" y="3505810"/>
            <a:ext cx="1824767" cy="1824767"/>
          </a:xfrm>
          <a:prstGeom prst="rect">
            <a:avLst/>
          </a:prstGeom>
        </p:spPr>
      </p:pic>
      <p:pic>
        <p:nvPicPr>
          <p:cNvPr id="26" name="Imagen 25"/>
          <p:cNvPicPr>
            <a:picLocks noChangeAspect="1"/>
          </p:cNvPicPr>
          <p:nvPr/>
        </p:nvPicPr>
        <p:blipFill rotWithShape="1">
          <a:blip r:embed="rId3"/>
          <a:srcRect l="5647" t="9541" r="5806" b="8013"/>
          <a:stretch/>
        </p:blipFill>
        <p:spPr>
          <a:xfrm>
            <a:off x="0" y="2274578"/>
            <a:ext cx="4950786" cy="3859935"/>
          </a:xfrm>
          <a:prstGeom prst="rect">
            <a:avLst/>
          </a:prstGeom>
        </p:spPr>
      </p:pic>
      <p:pic>
        <p:nvPicPr>
          <p:cNvPr id="27" name="Imagen 26"/>
          <p:cNvPicPr>
            <a:picLocks noChangeAspect="1"/>
          </p:cNvPicPr>
          <p:nvPr/>
        </p:nvPicPr>
        <p:blipFill rotWithShape="1">
          <a:blip r:embed="rId4"/>
          <a:srcRect l="6004" t="30315" r="29694"/>
          <a:stretch/>
        </p:blipFill>
        <p:spPr>
          <a:xfrm>
            <a:off x="5671415" y="3544550"/>
            <a:ext cx="1755500" cy="1798894"/>
          </a:xfrm>
          <a:prstGeom prst="rect">
            <a:avLst/>
          </a:prstGeom>
        </p:spPr>
      </p:pic>
      <p:pic>
        <p:nvPicPr>
          <p:cNvPr id="28" name="Imagen 27"/>
          <p:cNvPicPr>
            <a:picLocks noChangeAspect="1"/>
          </p:cNvPicPr>
          <p:nvPr/>
        </p:nvPicPr>
        <p:blipFill rotWithShape="1">
          <a:blip r:embed="rId5"/>
          <a:srcRect l="5084" t="8499" r="13576" b="4751"/>
          <a:stretch/>
        </p:blipFill>
        <p:spPr>
          <a:xfrm>
            <a:off x="4895564" y="2731502"/>
            <a:ext cx="4128279" cy="3354226"/>
          </a:xfrm>
          <a:prstGeom prst="rect">
            <a:avLst/>
          </a:prstGeom>
        </p:spPr>
      </p:pic>
      <p:pic>
        <p:nvPicPr>
          <p:cNvPr id="29" name="Imagen 28"/>
          <p:cNvPicPr>
            <a:picLocks noChangeAspect="1"/>
          </p:cNvPicPr>
          <p:nvPr/>
        </p:nvPicPr>
        <p:blipFill>
          <a:blip r:embed="rId6"/>
          <a:stretch>
            <a:fillRect/>
          </a:stretch>
        </p:blipFill>
        <p:spPr>
          <a:xfrm>
            <a:off x="4677510" y="1208438"/>
            <a:ext cx="2455097" cy="968400"/>
          </a:xfrm>
          <a:prstGeom prst="rect">
            <a:avLst/>
          </a:prstGeom>
        </p:spPr>
      </p:pic>
      <p:pic>
        <p:nvPicPr>
          <p:cNvPr id="30" name="Imagen 29"/>
          <p:cNvPicPr>
            <a:picLocks noChangeAspect="1"/>
          </p:cNvPicPr>
          <p:nvPr/>
        </p:nvPicPr>
        <p:blipFill>
          <a:blip r:embed="rId7"/>
          <a:stretch>
            <a:fillRect/>
          </a:stretch>
        </p:blipFill>
        <p:spPr>
          <a:xfrm>
            <a:off x="2030744" y="1208437"/>
            <a:ext cx="2505730" cy="968401"/>
          </a:xfrm>
          <a:prstGeom prst="rect">
            <a:avLst/>
          </a:prstGeom>
        </p:spPr>
      </p:pic>
      <p:sp>
        <p:nvSpPr>
          <p:cNvPr id="32" name="CuadroTexto 31"/>
          <p:cNvSpPr txBox="1"/>
          <p:nvPr/>
        </p:nvSpPr>
        <p:spPr>
          <a:xfrm>
            <a:off x="3521414" y="593800"/>
            <a:ext cx="2030120" cy="461665"/>
          </a:xfrm>
          <a:prstGeom prst="rect">
            <a:avLst/>
          </a:prstGeom>
          <a:noFill/>
        </p:spPr>
        <p:txBody>
          <a:bodyPr wrap="square" rtlCol="0">
            <a:spAutoFit/>
          </a:bodyPr>
          <a:lstStyle/>
          <a:p>
            <a:pPr algn="ctr"/>
            <a:r>
              <a:rPr lang="es-MX" sz="2400" dirty="0"/>
              <a:t>Por Moneda</a:t>
            </a:r>
          </a:p>
        </p:txBody>
      </p:sp>
      <p:sp>
        <p:nvSpPr>
          <p:cNvPr id="33" name="CuadroTexto 32"/>
          <p:cNvSpPr txBox="1"/>
          <p:nvPr/>
        </p:nvSpPr>
        <p:spPr>
          <a:xfrm>
            <a:off x="253122" y="6102869"/>
            <a:ext cx="3456384" cy="307777"/>
          </a:xfrm>
          <a:prstGeom prst="rect">
            <a:avLst/>
          </a:prstGeom>
          <a:noFill/>
        </p:spPr>
        <p:txBody>
          <a:bodyPr wrap="square" rtlCol="0">
            <a:spAutoFit/>
          </a:bodyPr>
          <a:lstStyle/>
          <a:p>
            <a:r>
              <a:rPr lang="es-MX" sz="1400" dirty="0"/>
              <a:t>*Por plazo solo incluye instrumentos en MXN</a:t>
            </a:r>
          </a:p>
        </p:txBody>
      </p:sp>
      <p:sp>
        <p:nvSpPr>
          <p:cNvPr id="34" name="CuadroTexto 33"/>
          <p:cNvSpPr txBox="1"/>
          <p:nvPr/>
        </p:nvSpPr>
        <p:spPr>
          <a:xfrm>
            <a:off x="3024729" y="871402"/>
            <a:ext cx="674796" cy="369332"/>
          </a:xfrm>
          <a:prstGeom prst="rect">
            <a:avLst/>
          </a:prstGeom>
          <a:noFill/>
        </p:spPr>
        <p:txBody>
          <a:bodyPr wrap="square" rtlCol="0">
            <a:spAutoFit/>
          </a:bodyPr>
          <a:lstStyle/>
          <a:p>
            <a:r>
              <a:rPr lang="es-MX" dirty="0"/>
              <a:t>2020</a:t>
            </a:r>
          </a:p>
        </p:txBody>
      </p:sp>
      <p:sp>
        <p:nvSpPr>
          <p:cNvPr id="35" name="CuadroTexto 34"/>
          <p:cNvSpPr txBox="1"/>
          <p:nvPr/>
        </p:nvSpPr>
        <p:spPr>
          <a:xfrm>
            <a:off x="5612544" y="871402"/>
            <a:ext cx="674796" cy="369332"/>
          </a:xfrm>
          <a:prstGeom prst="rect">
            <a:avLst/>
          </a:prstGeom>
          <a:noFill/>
        </p:spPr>
        <p:txBody>
          <a:bodyPr wrap="square" rtlCol="0">
            <a:spAutoFit/>
          </a:bodyPr>
          <a:lstStyle/>
          <a:p>
            <a:r>
              <a:rPr lang="es-MX" dirty="0"/>
              <a:t>2019</a:t>
            </a:r>
          </a:p>
        </p:txBody>
      </p:sp>
    </p:spTree>
    <p:extLst>
      <p:ext uri="{BB962C8B-B14F-4D97-AF65-F5344CB8AC3E}">
        <p14:creationId xmlns:p14="http://schemas.microsoft.com/office/powerpoint/2010/main" val="1898645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700011" y="1"/>
            <a:ext cx="6704687"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Julio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15</a:t>
            </a:fld>
            <a:endParaRPr lang="en-US" dirty="0"/>
          </a:p>
        </p:txBody>
      </p:sp>
      <p:pic>
        <p:nvPicPr>
          <p:cNvPr id="10" name="Imagen 9"/>
          <p:cNvPicPr>
            <a:picLocks noChangeAspect="1"/>
          </p:cNvPicPr>
          <p:nvPr/>
        </p:nvPicPr>
        <p:blipFill>
          <a:blip r:embed="rId2"/>
          <a:stretch>
            <a:fillRect/>
          </a:stretch>
        </p:blipFill>
        <p:spPr>
          <a:xfrm>
            <a:off x="4743292" y="1993438"/>
            <a:ext cx="4158069" cy="3329469"/>
          </a:xfrm>
          <a:prstGeom prst="rect">
            <a:avLst/>
          </a:prstGeom>
        </p:spPr>
      </p:pic>
      <p:pic>
        <p:nvPicPr>
          <p:cNvPr id="11" name="Imagen 10"/>
          <p:cNvPicPr>
            <a:picLocks noChangeAspect="1"/>
          </p:cNvPicPr>
          <p:nvPr/>
        </p:nvPicPr>
        <p:blipFill>
          <a:blip r:embed="rId3"/>
          <a:stretch>
            <a:fillRect/>
          </a:stretch>
        </p:blipFill>
        <p:spPr>
          <a:xfrm>
            <a:off x="266108" y="1799119"/>
            <a:ext cx="4053633" cy="3718109"/>
          </a:xfrm>
          <a:prstGeom prst="rect">
            <a:avLst/>
          </a:prstGeom>
        </p:spPr>
      </p:pic>
      <p:sp>
        <p:nvSpPr>
          <p:cNvPr id="13" name="Rectángulo 12"/>
          <p:cNvSpPr/>
          <p:nvPr/>
        </p:nvSpPr>
        <p:spPr>
          <a:xfrm>
            <a:off x="263304" y="6217850"/>
            <a:ext cx="2592288" cy="276999"/>
          </a:xfrm>
          <a:prstGeom prst="rect">
            <a:avLst/>
          </a:prstGeom>
        </p:spPr>
        <p:txBody>
          <a:bodyPr wrap="square">
            <a:spAutoFit/>
          </a:bodyPr>
          <a:lstStyle/>
          <a:p>
            <a:r>
              <a:rPr lang="es-MX" sz="1200" dirty="0"/>
              <a:t>*No incluye instrumentos extranjeros.</a:t>
            </a:r>
          </a:p>
        </p:txBody>
      </p:sp>
      <p:sp>
        <p:nvSpPr>
          <p:cNvPr id="14" name="5 Rectángulo"/>
          <p:cNvSpPr/>
          <p:nvPr/>
        </p:nvSpPr>
        <p:spPr>
          <a:xfrm>
            <a:off x="481484" y="1273696"/>
            <a:ext cx="3184911" cy="369332"/>
          </a:xfrm>
          <a:prstGeom prst="rect">
            <a:avLst/>
          </a:prstGeom>
        </p:spPr>
        <p:txBody>
          <a:bodyPr wrap="none">
            <a:spAutoFit/>
          </a:bodyPr>
          <a:lstStyle/>
          <a:p>
            <a:r>
              <a:rPr lang="es-MX" b="1" dirty="0"/>
              <a:t>   INSTRUMENTOS NACIONALES</a:t>
            </a:r>
          </a:p>
        </p:txBody>
      </p:sp>
      <p:sp>
        <p:nvSpPr>
          <p:cNvPr id="15" name="5 Rectángulo"/>
          <p:cNvSpPr/>
          <p:nvPr/>
        </p:nvSpPr>
        <p:spPr>
          <a:xfrm>
            <a:off x="4945339" y="1268760"/>
            <a:ext cx="3753976" cy="369332"/>
          </a:xfrm>
          <a:prstGeom prst="rect">
            <a:avLst/>
          </a:prstGeom>
        </p:spPr>
        <p:txBody>
          <a:bodyPr wrap="none">
            <a:spAutoFit/>
          </a:bodyPr>
          <a:lstStyle/>
          <a:p>
            <a:r>
              <a:rPr lang="es-MX" b="1" dirty="0"/>
              <a:t>   INSTRUMENTOS INTERNACIONALES</a:t>
            </a:r>
          </a:p>
        </p:txBody>
      </p:sp>
    </p:spTree>
    <p:extLst>
      <p:ext uri="{BB962C8B-B14F-4D97-AF65-F5344CB8AC3E}">
        <p14:creationId xmlns:p14="http://schemas.microsoft.com/office/powerpoint/2010/main" val="35069130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700011" y="1"/>
            <a:ext cx="6763053"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Julio 2020</a:t>
            </a:r>
            <a:endParaRPr lang="es-MX" sz="2400" b="1" dirty="0">
              <a:solidFill>
                <a:prstClr val="white">
                  <a:lumMod val="95000"/>
                </a:prstClr>
              </a:solidFill>
              <a:latin typeface="Candara"/>
            </a:endParaRPr>
          </a:p>
        </p:txBody>
      </p:sp>
      <p:sp>
        <p:nvSpPr>
          <p:cNvPr id="6" name="5 Rectángulo"/>
          <p:cNvSpPr/>
          <p:nvPr/>
        </p:nvSpPr>
        <p:spPr>
          <a:xfrm>
            <a:off x="-53319" y="1418323"/>
            <a:ext cx="7673319" cy="369332"/>
          </a:xfrm>
          <a:prstGeom prst="rect">
            <a:avLst/>
          </a:prstGeom>
        </p:spPr>
        <p:txBody>
          <a:bodyPr wrap="none">
            <a:spAutoFit/>
          </a:bodyPr>
          <a:lstStyle/>
          <a:p>
            <a:r>
              <a:rPr lang="es-MX" b="1" dirty="0"/>
              <a:t>COMPARATIVO  RENDIMIENTO CON  PRINCIPALES INDICADORES DE MERCADO</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16</a:t>
            </a:fld>
            <a:endParaRPr lang="en-US" dirty="0"/>
          </a:p>
        </p:txBody>
      </p:sp>
      <p:pic>
        <p:nvPicPr>
          <p:cNvPr id="8" name="Imagen 7"/>
          <p:cNvPicPr>
            <a:picLocks noChangeAspect="1"/>
          </p:cNvPicPr>
          <p:nvPr/>
        </p:nvPicPr>
        <p:blipFill>
          <a:blip r:embed="rId2"/>
          <a:stretch>
            <a:fillRect/>
          </a:stretch>
        </p:blipFill>
        <p:spPr>
          <a:xfrm>
            <a:off x="0" y="1812328"/>
            <a:ext cx="9144000" cy="2796318"/>
          </a:xfrm>
          <a:prstGeom prst="rect">
            <a:avLst/>
          </a:prstGeom>
        </p:spPr>
      </p:pic>
      <p:sp>
        <p:nvSpPr>
          <p:cNvPr id="9" name="Rectángulo 8"/>
          <p:cNvSpPr/>
          <p:nvPr/>
        </p:nvSpPr>
        <p:spPr>
          <a:xfrm>
            <a:off x="0" y="6331677"/>
            <a:ext cx="7094845" cy="369332"/>
          </a:xfrm>
          <a:prstGeom prst="rect">
            <a:avLst/>
          </a:prstGeom>
        </p:spPr>
        <p:txBody>
          <a:bodyPr wrap="square">
            <a:spAutoFit/>
          </a:bodyPr>
          <a:lstStyle/>
          <a:p>
            <a:r>
              <a:rPr lang="es-MX" sz="900" dirty="0"/>
              <a:t>1 Se utilizará el rendimiento de los últimos 12 meses para ser comparable con reportes de AFORES.</a:t>
            </a:r>
          </a:p>
          <a:p>
            <a:r>
              <a:rPr lang="es-MX" sz="900" dirty="0"/>
              <a:t>2 Rendimientos preliminares recalculados, falta auditar datos para confirmar rendimientos históricos.</a:t>
            </a:r>
          </a:p>
        </p:txBody>
      </p:sp>
    </p:spTree>
    <p:extLst>
      <p:ext uri="{BB962C8B-B14F-4D97-AF65-F5344CB8AC3E}">
        <p14:creationId xmlns:p14="http://schemas.microsoft.com/office/powerpoint/2010/main" val="145593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700011" y="1"/>
            <a:ext cx="6704687"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Julio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17</a:t>
            </a:fld>
            <a:endParaRPr lang="en-US" dirty="0"/>
          </a:p>
        </p:txBody>
      </p:sp>
      <p:pic>
        <p:nvPicPr>
          <p:cNvPr id="6" name="Imagen 5"/>
          <p:cNvPicPr>
            <a:picLocks noChangeAspect="1"/>
          </p:cNvPicPr>
          <p:nvPr/>
        </p:nvPicPr>
        <p:blipFill>
          <a:blip r:embed="rId2"/>
          <a:stretch>
            <a:fillRect/>
          </a:stretch>
        </p:blipFill>
        <p:spPr>
          <a:xfrm>
            <a:off x="166648" y="1043686"/>
            <a:ext cx="8834679" cy="4822770"/>
          </a:xfrm>
          <a:prstGeom prst="rect">
            <a:avLst/>
          </a:prstGeom>
        </p:spPr>
      </p:pic>
    </p:spTree>
    <p:extLst>
      <p:ext uri="{BB962C8B-B14F-4D97-AF65-F5344CB8AC3E}">
        <p14:creationId xmlns:p14="http://schemas.microsoft.com/office/powerpoint/2010/main" val="992228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18</a:t>
            </a:fld>
            <a:endParaRPr lang="en-US" dirty="0"/>
          </a:p>
        </p:txBody>
      </p:sp>
      <p:pic>
        <p:nvPicPr>
          <p:cNvPr id="5" name="Imagen 4"/>
          <p:cNvPicPr>
            <a:picLocks noChangeAspect="1"/>
          </p:cNvPicPr>
          <p:nvPr/>
        </p:nvPicPr>
        <p:blipFill>
          <a:blip r:embed="rId2"/>
          <a:stretch>
            <a:fillRect/>
          </a:stretch>
        </p:blipFill>
        <p:spPr>
          <a:xfrm>
            <a:off x="90790" y="1176834"/>
            <a:ext cx="8965491" cy="3628630"/>
          </a:xfrm>
          <a:prstGeom prst="rect">
            <a:avLst/>
          </a:prstGeom>
        </p:spPr>
      </p:pic>
      <p:pic>
        <p:nvPicPr>
          <p:cNvPr id="6" name="Imagen 5"/>
          <p:cNvPicPr>
            <a:picLocks noChangeAspect="1"/>
          </p:cNvPicPr>
          <p:nvPr/>
        </p:nvPicPr>
        <p:blipFill rotWithShape="1">
          <a:blip r:embed="rId3"/>
          <a:srcRect l="37353"/>
          <a:stretch/>
        </p:blipFill>
        <p:spPr>
          <a:xfrm>
            <a:off x="7918315" y="4805935"/>
            <a:ext cx="1137966" cy="622570"/>
          </a:xfrm>
          <a:prstGeom prst="rect">
            <a:avLst/>
          </a:prstGeom>
        </p:spPr>
      </p:pic>
      <p:sp>
        <p:nvSpPr>
          <p:cNvPr id="7" name="2 Título"/>
          <p:cNvSpPr txBox="1">
            <a:spLocks/>
          </p:cNvSpPr>
          <p:nvPr/>
        </p:nvSpPr>
        <p:spPr>
          <a:xfrm>
            <a:off x="1700011" y="1"/>
            <a:ext cx="6704687"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200" b="1" dirty="0" smtClean="0">
                <a:solidFill>
                  <a:prstClr val="white">
                    <a:lumMod val="95000"/>
                  </a:prstClr>
                </a:solidFill>
                <a:latin typeface="Candara"/>
              </a:rPr>
              <a:t>Reporte de la Cartera de </a:t>
            </a:r>
            <a:r>
              <a:rPr lang="es-MX" sz="2400" b="1" dirty="0" smtClean="0">
                <a:solidFill>
                  <a:prstClr val="white">
                    <a:lumMod val="95000"/>
                  </a:prstClr>
                </a:solidFill>
                <a:latin typeface="Candara"/>
              </a:rPr>
              <a:t>Inversiones</a:t>
            </a:r>
            <a:r>
              <a:rPr lang="es-MX" sz="2200" b="1" dirty="0" smtClean="0">
                <a:solidFill>
                  <a:prstClr val="white">
                    <a:lumMod val="95000"/>
                  </a:prstClr>
                </a:solidFill>
                <a:latin typeface="Candara"/>
              </a:rPr>
              <a:t> Julio 2020</a:t>
            </a:r>
            <a:endParaRPr lang="es-MX" sz="2200" b="1" dirty="0">
              <a:solidFill>
                <a:prstClr val="white">
                  <a:lumMod val="95000"/>
                </a:prstClr>
              </a:solidFill>
              <a:latin typeface="Candara"/>
            </a:endParaRPr>
          </a:p>
        </p:txBody>
      </p:sp>
    </p:spTree>
    <p:extLst>
      <p:ext uri="{BB962C8B-B14F-4D97-AF65-F5344CB8AC3E}">
        <p14:creationId xmlns:p14="http://schemas.microsoft.com/office/powerpoint/2010/main" val="3967515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97128" y="539114"/>
            <a:ext cx="6751414" cy="1143000"/>
          </a:xfrm>
          <a:prstGeom prst="rect">
            <a:avLst/>
          </a:prstGeom>
        </p:spPr>
        <p:txBody>
          <a:bodyPr>
            <a:noAutofit/>
          </a:bodyPr>
          <a:lstStyle/>
          <a:p>
            <a:pPr marL="0" algn="ctr"/>
            <a:r>
              <a:rPr lang="es-MX" sz="3200" b="1" dirty="0" smtClean="0">
                <a:solidFill>
                  <a:schemeClr val="tx1">
                    <a:lumMod val="65000"/>
                    <a:lumOff val="35000"/>
                  </a:schemeClr>
                </a:solidFill>
                <a:latin typeface="+mn-lt"/>
              </a:rPr>
              <a:t>ORDEN DEL DÍA 08/2020</a:t>
            </a:r>
            <a:endParaRPr lang="es-MX" sz="3200" b="1" dirty="0">
              <a:solidFill>
                <a:schemeClr val="tx1">
                  <a:lumMod val="65000"/>
                  <a:lumOff val="35000"/>
                </a:schemeClr>
              </a:solidFill>
              <a:latin typeface="+mn-lt"/>
            </a:endParaRPr>
          </a:p>
        </p:txBody>
      </p:sp>
      <p:sp>
        <p:nvSpPr>
          <p:cNvPr id="8" name="Marcador de contenido 7"/>
          <p:cNvSpPr>
            <a:spLocks noGrp="1"/>
          </p:cNvSpPr>
          <p:nvPr>
            <p:ph idx="1"/>
          </p:nvPr>
        </p:nvSpPr>
        <p:spPr>
          <a:xfrm>
            <a:off x="457200" y="1279727"/>
            <a:ext cx="8229600" cy="4850617"/>
          </a:xfrm>
        </p:spPr>
        <p:txBody>
          <a:bodyPr>
            <a:noAutofit/>
          </a:bodyPr>
          <a:lstStyle/>
          <a:p>
            <a:pPr marL="457135" indent="-457135" algn="just" eaLnBrk="0" hangingPunct="0">
              <a:spcAft>
                <a:spcPct val="20000"/>
              </a:spcAft>
              <a:buFontTx/>
              <a:buAutoNum type="arabicPeriod"/>
              <a:defRPr/>
            </a:pPr>
            <a:r>
              <a:rPr lang="es-MX" sz="1200" b="1" dirty="0" smtClean="0">
                <a:solidFill>
                  <a:schemeClr val="bg1">
                    <a:lumMod val="50000"/>
                  </a:schemeClr>
                </a:solidFill>
              </a:rPr>
              <a:t>Lista de </a:t>
            </a:r>
            <a:r>
              <a:rPr lang="es-MX" sz="1200" b="1" dirty="0">
                <a:solidFill>
                  <a:schemeClr val="bg1">
                    <a:lumMod val="50000"/>
                  </a:schemeClr>
                </a:solidFill>
              </a:rPr>
              <a:t>A</a:t>
            </a:r>
            <a:r>
              <a:rPr lang="es-MX" sz="1200" b="1" dirty="0" smtClean="0">
                <a:solidFill>
                  <a:schemeClr val="bg1">
                    <a:lumMod val="50000"/>
                  </a:schemeClr>
                </a:solidFill>
              </a:rPr>
              <a:t>sistencia y Declaración de Quórum </a:t>
            </a:r>
          </a:p>
          <a:p>
            <a:pPr marL="457135" indent="-457135" algn="just" eaLnBrk="0" hangingPunct="0">
              <a:spcAft>
                <a:spcPct val="20000"/>
              </a:spcAft>
              <a:buFontTx/>
              <a:buAutoNum type="arabicPeriod"/>
              <a:defRPr/>
            </a:pPr>
            <a:r>
              <a:rPr lang="es-MX" sz="1200" b="1" dirty="0" smtClean="0">
                <a:solidFill>
                  <a:schemeClr val="bg1">
                    <a:lumMod val="50000"/>
                  </a:schemeClr>
                </a:solidFill>
              </a:rPr>
              <a:t>Aprobación de Orden del Día</a:t>
            </a:r>
          </a:p>
          <a:p>
            <a:pPr marL="457135" lvl="0" indent="-457135" algn="just" eaLnBrk="0" hangingPunct="0">
              <a:spcAft>
                <a:spcPct val="20000"/>
              </a:spcAft>
              <a:buFontTx/>
              <a:buAutoNum type="arabicPeriod"/>
              <a:defRPr/>
            </a:pPr>
            <a:r>
              <a:rPr lang="es-ES" sz="1200" b="1" dirty="0" smtClean="0">
                <a:solidFill>
                  <a:schemeClr val="bg1">
                    <a:lumMod val="50000"/>
                  </a:schemeClr>
                </a:solidFill>
                <a:hlinkClick r:id="rId2" action="ppaction://hlinksldjump"/>
              </a:rPr>
              <a:t>Cuadro de Pensionados Efectos Septiembre 2020</a:t>
            </a:r>
            <a:endParaRPr lang="es-ES" sz="1200" b="1" dirty="0" smtClean="0">
              <a:solidFill>
                <a:schemeClr val="bg1">
                  <a:lumMod val="50000"/>
                </a:schemeClr>
              </a:solidFill>
            </a:endParaRPr>
          </a:p>
          <a:p>
            <a:pPr marL="457135" indent="-457135" algn="just" eaLnBrk="0" hangingPunct="0">
              <a:spcAft>
                <a:spcPct val="20000"/>
              </a:spcAft>
              <a:buFontTx/>
              <a:buAutoNum type="arabicPeriod"/>
              <a:defRPr/>
            </a:pPr>
            <a:r>
              <a:rPr lang="es-ES" sz="1200" b="1" dirty="0" smtClean="0">
                <a:solidFill>
                  <a:schemeClr val="bg1">
                    <a:lumMod val="50000"/>
                  </a:schemeClr>
                </a:solidFill>
                <a:hlinkClick r:id="rId3" action="ppaction://hlinksldjump"/>
              </a:rPr>
              <a:t>Estados Financieros a Julio de 2020</a:t>
            </a:r>
            <a:endParaRPr lang="es-ES" sz="1200" b="1" dirty="0">
              <a:solidFill>
                <a:schemeClr val="bg1">
                  <a:lumMod val="50000"/>
                </a:schemeClr>
              </a:solidFill>
            </a:endParaRPr>
          </a:p>
          <a:p>
            <a:pPr marL="457135" indent="-457135" algn="just" eaLnBrk="0" hangingPunct="0">
              <a:spcAft>
                <a:spcPct val="20000"/>
              </a:spcAft>
              <a:buFontTx/>
              <a:buAutoNum type="arabicPeriod"/>
              <a:defRPr/>
            </a:pPr>
            <a:r>
              <a:rPr lang="es-ES" sz="1200" b="1" dirty="0" smtClean="0">
                <a:solidFill>
                  <a:schemeClr val="bg1">
                    <a:lumMod val="50000"/>
                  </a:schemeClr>
                </a:solidFill>
                <a:hlinkClick r:id="rId4" action="ppaction://hlinksldjump"/>
              </a:rPr>
              <a:t>Reporte de la Cartera de Inversiones a Julio de 2020</a:t>
            </a:r>
            <a:endParaRPr lang="es-ES" sz="1200" b="1" dirty="0" smtClean="0">
              <a:solidFill>
                <a:schemeClr val="bg1">
                  <a:lumMod val="50000"/>
                </a:schemeClr>
              </a:solidFill>
            </a:endParaRPr>
          </a:p>
          <a:p>
            <a:pPr marL="457135" indent="-457135" algn="just" eaLnBrk="0" hangingPunct="0">
              <a:spcAft>
                <a:spcPct val="20000"/>
              </a:spcAft>
              <a:buFontTx/>
              <a:buAutoNum type="arabicPeriod"/>
              <a:defRPr/>
            </a:pPr>
            <a:r>
              <a:rPr lang="es-ES" sz="1200" b="1" dirty="0" smtClean="0">
                <a:solidFill>
                  <a:schemeClr val="bg1">
                    <a:lumMod val="50000"/>
                  </a:schemeClr>
                </a:solidFill>
                <a:hlinkClick r:id="rId5" action="ppaction://hlinksldjump"/>
              </a:rPr>
              <a:t>Reporte de Adeudos de Entidades Públicas Patronales</a:t>
            </a:r>
            <a:endParaRPr lang="es-ES" sz="1200" b="1" dirty="0" smtClean="0">
              <a:solidFill>
                <a:schemeClr val="bg1">
                  <a:lumMod val="50000"/>
                </a:schemeClr>
              </a:solidFill>
            </a:endParaRPr>
          </a:p>
          <a:p>
            <a:pPr marL="457135" indent="-457135" algn="just" eaLnBrk="0" hangingPunct="0">
              <a:spcAft>
                <a:spcPct val="20000"/>
              </a:spcAft>
              <a:buFontTx/>
              <a:buAutoNum type="arabicPeriod"/>
              <a:defRPr/>
            </a:pPr>
            <a:r>
              <a:rPr lang="es-ES" sz="1200" b="1" dirty="0" smtClean="0">
                <a:solidFill>
                  <a:schemeClr val="bg1">
                    <a:lumMod val="50000"/>
                  </a:schemeClr>
                </a:solidFill>
                <a:hlinkClick r:id="rId6" action="ppaction://hlinksldjump"/>
              </a:rPr>
              <a:t>Comparativo de Prestamos Hipotecarios con Mercado Abierto</a:t>
            </a:r>
            <a:endParaRPr lang="es-ES" sz="1200" b="1" dirty="0" smtClean="0">
              <a:solidFill>
                <a:schemeClr val="bg1">
                  <a:lumMod val="50000"/>
                </a:schemeClr>
              </a:solidFill>
            </a:endParaRPr>
          </a:p>
          <a:p>
            <a:pPr marL="457135" indent="-457135" algn="just" eaLnBrk="0" hangingPunct="0">
              <a:spcAft>
                <a:spcPct val="20000"/>
              </a:spcAft>
              <a:buFontTx/>
              <a:buAutoNum type="arabicPeriod"/>
              <a:defRPr/>
            </a:pPr>
            <a:r>
              <a:rPr lang="es-ES" sz="1200" b="1" dirty="0" smtClean="0">
                <a:solidFill>
                  <a:schemeClr val="bg1">
                    <a:lumMod val="50000"/>
                  </a:schemeClr>
                </a:solidFill>
                <a:hlinkClick r:id="rId7" action="ppaction://hlinksldjump"/>
              </a:rPr>
              <a:t>Programa Anual de Compras 2021</a:t>
            </a:r>
            <a:endParaRPr lang="es-ES" sz="1200" b="1" dirty="0">
              <a:solidFill>
                <a:schemeClr val="bg1">
                  <a:lumMod val="50000"/>
                </a:schemeClr>
              </a:solidFill>
            </a:endParaRPr>
          </a:p>
          <a:p>
            <a:pPr marL="457135" indent="-457135" algn="just" eaLnBrk="0" hangingPunct="0">
              <a:spcAft>
                <a:spcPct val="20000"/>
              </a:spcAft>
              <a:buFontTx/>
              <a:buAutoNum type="arabicPeriod"/>
              <a:defRPr/>
            </a:pPr>
            <a:r>
              <a:rPr lang="es-MX" sz="1200" b="1" dirty="0" smtClean="0">
                <a:solidFill>
                  <a:schemeClr val="bg1">
                    <a:lumMod val="50000"/>
                  </a:schemeClr>
                </a:solidFill>
                <a:cs typeface="Arial" panose="020B0604020202020204" pitchFamily="34" charset="0"/>
                <a:hlinkClick r:id="rId8" action="ppaction://hlinksldjump"/>
              </a:rPr>
              <a:t>Reasignaciones </a:t>
            </a:r>
            <a:r>
              <a:rPr lang="es-MX" sz="1200" b="1" dirty="0">
                <a:solidFill>
                  <a:schemeClr val="bg1">
                    <a:lumMod val="50000"/>
                  </a:schemeClr>
                </a:solidFill>
                <a:cs typeface="Arial" panose="020B0604020202020204" pitchFamily="34" charset="0"/>
                <a:hlinkClick r:id="rId8" action="ppaction://hlinksldjump"/>
              </a:rPr>
              <a:t>Presupuestales - </a:t>
            </a:r>
            <a:r>
              <a:rPr lang="es-MX" sz="1200" dirty="0">
                <a:solidFill>
                  <a:schemeClr val="bg1">
                    <a:lumMod val="50000"/>
                  </a:schemeClr>
                </a:solidFill>
                <a:cs typeface="Arial" panose="020B0604020202020204" pitchFamily="34" charset="0"/>
                <a:hlinkClick r:id="rId8" action="ppaction://hlinksldjump"/>
              </a:rPr>
              <a:t> Dirección General de Servicios </a:t>
            </a:r>
            <a:r>
              <a:rPr lang="es-MX" sz="1200" dirty="0" smtClean="0">
                <a:solidFill>
                  <a:schemeClr val="bg1">
                    <a:lumMod val="50000"/>
                  </a:schemeClr>
                </a:solidFill>
                <a:cs typeface="Arial" panose="020B0604020202020204" pitchFamily="34" charset="0"/>
                <a:hlinkClick r:id="rId8" action="ppaction://hlinksldjump"/>
              </a:rPr>
              <a:t>Médicos</a:t>
            </a:r>
            <a:endParaRPr lang="es-MX" sz="1200" dirty="0" smtClean="0">
              <a:solidFill>
                <a:schemeClr val="bg1">
                  <a:lumMod val="50000"/>
                </a:schemeClr>
              </a:solidFill>
              <a:cs typeface="Arial" panose="020B0604020202020204" pitchFamily="34" charset="0"/>
            </a:endParaRPr>
          </a:p>
          <a:p>
            <a:pPr marL="457135" indent="-457135" algn="just" eaLnBrk="0" hangingPunct="0">
              <a:spcAft>
                <a:spcPct val="20000"/>
              </a:spcAft>
              <a:buFontTx/>
              <a:buAutoNum type="arabicPeriod"/>
              <a:defRPr/>
            </a:pPr>
            <a:r>
              <a:rPr lang="es-MX" sz="1200" b="1" dirty="0" smtClean="0">
                <a:solidFill>
                  <a:schemeClr val="bg1">
                    <a:lumMod val="50000"/>
                  </a:schemeClr>
                </a:solidFill>
                <a:cs typeface="Arial" panose="020B0604020202020204" pitchFamily="34" charset="0"/>
                <a:hlinkClick r:id="rId9" action="ppaction://hlinksldjump"/>
              </a:rPr>
              <a:t>Reasignaciones </a:t>
            </a:r>
            <a:r>
              <a:rPr lang="es-MX" sz="1200" b="1" dirty="0">
                <a:solidFill>
                  <a:schemeClr val="bg1">
                    <a:lumMod val="50000"/>
                  </a:schemeClr>
                </a:solidFill>
                <a:cs typeface="Arial" panose="020B0604020202020204" pitchFamily="34" charset="0"/>
                <a:hlinkClick r:id="rId9" action="ppaction://hlinksldjump"/>
              </a:rPr>
              <a:t>Presupuestales - </a:t>
            </a:r>
            <a:r>
              <a:rPr lang="es-MX" sz="1200" dirty="0">
                <a:solidFill>
                  <a:schemeClr val="bg1">
                    <a:lumMod val="50000"/>
                  </a:schemeClr>
                </a:solidFill>
                <a:cs typeface="Arial" panose="020B0604020202020204" pitchFamily="34" charset="0"/>
                <a:hlinkClick r:id="rId9" action="ppaction://hlinksldjump"/>
              </a:rPr>
              <a:t> Dirección General de Promoción y </a:t>
            </a:r>
            <a:r>
              <a:rPr lang="es-MX" sz="1200" dirty="0" smtClean="0">
                <a:solidFill>
                  <a:schemeClr val="bg1">
                    <a:lumMod val="50000"/>
                  </a:schemeClr>
                </a:solidFill>
                <a:cs typeface="Arial" panose="020B0604020202020204" pitchFamily="34" charset="0"/>
                <a:hlinkClick r:id="rId9" action="ppaction://hlinksldjump"/>
              </a:rPr>
              <a:t>Vivienda</a:t>
            </a:r>
            <a:endParaRPr lang="es-MX" sz="1200" dirty="0" smtClean="0">
              <a:solidFill>
                <a:schemeClr val="bg1">
                  <a:lumMod val="50000"/>
                </a:schemeClr>
              </a:solidFill>
              <a:cs typeface="Arial" panose="020B0604020202020204" pitchFamily="34" charset="0"/>
            </a:endParaRPr>
          </a:p>
          <a:p>
            <a:pPr marL="457135" indent="-457135" algn="just" eaLnBrk="0" hangingPunct="0">
              <a:spcAft>
                <a:spcPct val="20000"/>
              </a:spcAft>
              <a:buFontTx/>
              <a:buAutoNum type="arabicPeriod"/>
              <a:defRPr/>
            </a:pPr>
            <a:r>
              <a:rPr lang="es-MX" sz="1200" b="1" dirty="0" smtClean="0">
                <a:solidFill>
                  <a:schemeClr val="bg1">
                    <a:lumMod val="50000"/>
                  </a:schemeClr>
                </a:solidFill>
                <a:cs typeface="Arial" panose="020B0604020202020204" pitchFamily="34" charset="0"/>
                <a:hlinkClick r:id="rId10" action="ppaction://hlinksldjump"/>
              </a:rPr>
              <a:t>Proyecto </a:t>
            </a:r>
            <a:r>
              <a:rPr lang="es-MX" sz="1200" b="1" dirty="0">
                <a:solidFill>
                  <a:schemeClr val="bg1">
                    <a:lumMod val="50000"/>
                  </a:schemeClr>
                </a:solidFill>
                <a:cs typeface="Arial" panose="020B0604020202020204" pitchFamily="34" charset="0"/>
                <a:hlinkClick r:id="rId10" action="ppaction://hlinksldjump"/>
              </a:rPr>
              <a:t>de Vivienda - </a:t>
            </a:r>
            <a:r>
              <a:rPr lang="es-MX" sz="1200" dirty="0">
                <a:solidFill>
                  <a:schemeClr val="bg1">
                    <a:lumMod val="50000"/>
                  </a:schemeClr>
                </a:solidFill>
                <a:cs typeface="Arial" panose="020B0604020202020204" pitchFamily="34" charset="0"/>
                <a:hlinkClick r:id="rId10" action="ppaction://hlinksldjump"/>
              </a:rPr>
              <a:t> Municipio de Guadalajara </a:t>
            </a:r>
            <a:r>
              <a:rPr lang="es-MX" sz="1200" dirty="0" smtClean="0">
                <a:solidFill>
                  <a:schemeClr val="bg1">
                    <a:lumMod val="50000"/>
                  </a:schemeClr>
                </a:solidFill>
                <a:cs typeface="Arial" panose="020B0604020202020204" pitchFamily="34" charset="0"/>
                <a:hlinkClick r:id="rId10" action="ppaction://hlinksldjump"/>
              </a:rPr>
              <a:t>IMUVI</a:t>
            </a:r>
            <a:endParaRPr lang="es-MX" sz="1200" dirty="0" smtClean="0">
              <a:solidFill>
                <a:schemeClr val="bg1">
                  <a:lumMod val="50000"/>
                </a:schemeClr>
              </a:solidFill>
              <a:cs typeface="Arial" panose="020B0604020202020204" pitchFamily="34" charset="0"/>
            </a:endParaRPr>
          </a:p>
          <a:p>
            <a:pPr marL="457135" indent="-457135" algn="just" eaLnBrk="0" hangingPunct="0">
              <a:spcAft>
                <a:spcPct val="20000"/>
              </a:spcAft>
              <a:buFontTx/>
              <a:buAutoNum type="arabicPeriod"/>
              <a:defRPr/>
            </a:pPr>
            <a:r>
              <a:rPr lang="es-MX" sz="1200" b="1" dirty="0" smtClean="0">
                <a:solidFill>
                  <a:schemeClr val="bg1">
                    <a:lumMod val="50000"/>
                  </a:schemeClr>
                </a:solidFill>
                <a:cs typeface="Arial" panose="020B0604020202020204" pitchFamily="34" charset="0"/>
                <a:hlinkClick r:id="rId11" action="ppaction://hlinksldjump"/>
              </a:rPr>
              <a:t>Dirección </a:t>
            </a:r>
            <a:r>
              <a:rPr lang="es-MX" sz="1200" b="1" dirty="0">
                <a:solidFill>
                  <a:schemeClr val="bg1">
                    <a:lumMod val="50000"/>
                  </a:schemeClr>
                </a:solidFill>
                <a:cs typeface="Arial" panose="020B0604020202020204" pitchFamily="34" charset="0"/>
                <a:hlinkClick r:id="rId11" action="ppaction://hlinksldjump"/>
              </a:rPr>
              <a:t>General Jurídica - </a:t>
            </a:r>
            <a:r>
              <a:rPr lang="es-MX" sz="1200" dirty="0">
                <a:solidFill>
                  <a:schemeClr val="bg1">
                    <a:lumMod val="50000"/>
                  </a:schemeClr>
                </a:solidFill>
                <a:cs typeface="Arial" panose="020B0604020202020204" pitchFamily="34" charset="0"/>
                <a:hlinkClick r:id="rId11" action="ppaction://hlinksldjump"/>
              </a:rPr>
              <a:t> Suplantación de Identidad de Servidores </a:t>
            </a:r>
            <a:r>
              <a:rPr lang="es-MX" sz="1200" dirty="0" smtClean="0">
                <a:solidFill>
                  <a:schemeClr val="bg1">
                    <a:lumMod val="50000"/>
                  </a:schemeClr>
                </a:solidFill>
                <a:cs typeface="Arial" panose="020B0604020202020204" pitchFamily="34" charset="0"/>
                <a:hlinkClick r:id="rId11" action="ppaction://hlinksldjump"/>
              </a:rPr>
              <a:t>Públicos.</a:t>
            </a:r>
            <a:endParaRPr lang="es-MX" sz="1200" b="1" dirty="0">
              <a:solidFill>
                <a:schemeClr val="bg1">
                  <a:lumMod val="50000"/>
                </a:schemeClr>
              </a:solidFill>
              <a:cs typeface="Arial" panose="020B0604020202020204" pitchFamily="34" charset="0"/>
            </a:endParaRPr>
          </a:p>
          <a:p>
            <a:pPr marL="457135" indent="-457135" algn="just" eaLnBrk="0" hangingPunct="0">
              <a:spcAft>
                <a:spcPct val="20000"/>
              </a:spcAft>
              <a:buFontTx/>
              <a:buAutoNum type="arabicPeriod"/>
              <a:defRPr/>
            </a:pPr>
            <a:r>
              <a:rPr lang="es-MX" sz="1200" b="1" dirty="0" smtClean="0">
                <a:solidFill>
                  <a:schemeClr val="bg1">
                    <a:lumMod val="50000"/>
                  </a:schemeClr>
                </a:solidFill>
                <a:cs typeface="Arial" panose="020B0604020202020204" pitchFamily="34" charset="0"/>
                <a:hlinkClick r:id="rId12" action="ppaction://hlinksldjump"/>
              </a:rPr>
              <a:t>Propuesta </a:t>
            </a:r>
            <a:r>
              <a:rPr lang="es-MX" sz="1200" b="1" dirty="0">
                <a:solidFill>
                  <a:schemeClr val="bg1">
                    <a:lumMod val="50000"/>
                  </a:schemeClr>
                </a:solidFill>
                <a:cs typeface="Arial" panose="020B0604020202020204" pitchFamily="34" charset="0"/>
                <a:hlinkClick r:id="rId12" action="ppaction://hlinksldjump"/>
              </a:rPr>
              <a:t>de Venta – </a:t>
            </a:r>
            <a:r>
              <a:rPr lang="es-MX" sz="1200" dirty="0">
                <a:solidFill>
                  <a:schemeClr val="bg1">
                    <a:lumMod val="50000"/>
                  </a:schemeClr>
                </a:solidFill>
                <a:cs typeface="Arial" panose="020B0604020202020204" pitchFamily="34" charset="0"/>
                <a:hlinkClick r:id="rId12" action="ppaction://hlinksldjump"/>
              </a:rPr>
              <a:t>Fraccionamiento Rinconada los Fresnos</a:t>
            </a:r>
            <a:endParaRPr lang="es-MX" sz="1200" dirty="0">
              <a:solidFill>
                <a:schemeClr val="bg1">
                  <a:lumMod val="50000"/>
                </a:schemeClr>
              </a:solidFill>
              <a:cs typeface="Arial" panose="020B0604020202020204" pitchFamily="34" charset="0"/>
            </a:endParaRPr>
          </a:p>
          <a:p>
            <a:pPr marL="457135" indent="-457135" algn="just" eaLnBrk="0" hangingPunct="0">
              <a:spcAft>
                <a:spcPct val="20000"/>
              </a:spcAft>
              <a:buFontTx/>
              <a:buAutoNum type="arabicPeriod"/>
              <a:defRPr/>
            </a:pPr>
            <a:r>
              <a:rPr lang="es-MX" sz="1200" b="1" dirty="0" smtClean="0">
                <a:solidFill>
                  <a:schemeClr val="bg1">
                    <a:lumMod val="50000"/>
                  </a:schemeClr>
                </a:solidFill>
                <a:hlinkClick r:id="rId13" action="ppaction://hlinksldjump"/>
              </a:rPr>
              <a:t>Asuntos Varios</a:t>
            </a:r>
            <a:endParaRPr lang="es-MX" sz="1200" b="1" dirty="0" smtClean="0">
              <a:solidFill>
                <a:schemeClr val="bg1">
                  <a:lumMod val="50000"/>
                </a:schemeClr>
              </a:solidFill>
            </a:endParaRPr>
          </a:p>
          <a:p>
            <a:pPr marL="457135" indent="-457135" algn="just" eaLnBrk="0" hangingPunct="0">
              <a:spcAft>
                <a:spcPct val="20000"/>
              </a:spcAft>
              <a:buFontTx/>
              <a:buAutoNum type="arabicPeriod"/>
              <a:defRPr/>
            </a:pPr>
            <a:endParaRPr lang="es-MX" sz="1200" b="1" u="sng" dirty="0" smtClean="0">
              <a:solidFill>
                <a:schemeClr val="bg1">
                  <a:lumMod val="50000"/>
                </a:schemeClr>
              </a:solidFill>
            </a:endParaRPr>
          </a:p>
          <a:p>
            <a:pPr marL="457135" indent="-457135" algn="just" eaLnBrk="0" hangingPunct="0">
              <a:spcAft>
                <a:spcPct val="20000"/>
              </a:spcAft>
              <a:buFontTx/>
              <a:buAutoNum type="arabicPeriod"/>
              <a:defRPr/>
            </a:pPr>
            <a:endParaRPr lang="es-MX" sz="1200" b="1" u="sng" dirty="0" smtClean="0">
              <a:solidFill>
                <a:schemeClr val="bg1">
                  <a:lumMod val="50000"/>
                </a:schemeClr>
              </a:solidFill>
            </a:endParaRPr>
          </a:p>
          <a:p>
            <a:pPr marL="0" indent="0">
              <a:buNone/>
            </a:pPr>
            <a:endParaRPr lang="es-MX" sz="1200" dirty="0"/>
          </a:p>
        </p:txBody>
      </p:sp>
      <p:sp>
        <p:nvSpPr>
          <p:cNvPr id="2" name="Marcador de número de diapositiva 1"/>
          <p:cNvSpPr>
            <a:spLocks noGrp="1"/>
          </p:cNvSpPr>
          <p:nvPr>
            <p:ph type="sldNum" sz="quarter" idx="12"/>
          </p:nvPr>
        </p:nvSpPr>
        <p:spPr/>
        <p:txBody>
          <a:bodyPr/>
          <a:lstStyle/>
          <a:p>
            <a:fld id="{08DCC1CA-BC64-9342-9FC6-0A703FD15379}" type="slidenum">
              <a:rPr lang="en-US" smtClean="0"/>
              <a:pPr/>
              <a:t>1</a:t>
            </a:fld>
            <a:endParaRPr lang="en-US" dirty="0"/>
          </a:p>
        </p:txBody>
      </p:sp>
    </p:spTree>
    <p:extLst>
      <p:ext uri="{BB962C8B-B14F-4D97-AF65-F5344CB8AC3E}">
        <p14:creationId xmlns:p14="http://schemas.microsoft.com/office/powerpoint/2010/main" val="389918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74254" y="12595"/>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schemeClr val="bg1">
                    <a:lumMod val="95000"/>
                  </a:schemeClr>
                </a:solidFill>
                <a:latin typeface="+mn-lt"/>
              </a:rPr>
              <a:t>Reporte de la Cartera de Inversiones Julio  2020</a:t>
            </a:r>
            <a:endParaRPr lang="es-MX" sz="2400" b="1" dirty="0">
              <a:solidFill>
                <a:schemeClr val="bg1">
                  <a:lumMod val="95000"/>
                </a:schemeClr>
              </a:solidFill>
              <a:latin typeface="+mn-lt"/>
            </a:endParaRPr>
          </a:p>
        </p:txBody>
      </p:sp>
      <p:sp>
        <p:nvSpPr>
          <p:cNvPr id="8" name="5 Rectángulo"/>
          <p:cNvSpPr/>
          <p:nvPr/>
        </p:nvSpPr>
        <p:spPr>
          <a:xfrm>
            <a:off x="3406857" y="586417"/>
            <a:ext cx="2496837" cy="369332"/>
          </a:xfrm>
          <a:prstGeom prst="rect">
            <a:avLst/>
          </a:prstGeom>
        </p:spPr>
        <p:txBody>
          <a:bodyPr wrap="none">
            <a:spAutoFit/>
          </a:bodyPr>
          <a:lstStyle/>
          <a:p>
            <a:r>
              <a:rPr lang="es-MX" b="1" dirty="0"/>
              <a:t>    INGRESOS  EFECTIVOS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19</a:t>
            </a:fld>
            <a:endParaRPr lang="es-MX" dirty="0"/>
          </a:p>
        </p:txBody>
      </p:sp>
      <p:pic>
        <p:nvPicPr>
          <p:cNvPr id="10" name="Imagen 9"/>
          <p:cNvPicPr>
            <a:picLocks noChangeAspect="1"/>
          </p:cNvPicPr>
          <p:nvPr/>
        </p:nvPicPr>
        <p:blipFill>
          <a:blip r:embed="rId2"/>
          <a:stretch>
            <a:fillRect/>
          </a:stretch>
        </p:blipFill>
        <p:spPr>
          <a:xfrm>
            <a:off x="1521363" y="914200"/>
            <a:ext cx="6163487" cy="3071831"/>
          </a:xfrm>
          <a:prstGeom prst="rect">
            <a:avLst/>
          </a:prstGeom>
        </p:spPr>
      </p:pic>
      <p:pic>
        <p:nvPicPr>
          <p:cNvPr id="11" name="Imagen 10"/>
          <p:cNvPicPr>
            <a:picLocks noChangeAspect="1"/>
          </p:cNvPicPr>
          <p:nvPr/>
        </p:nvPicPr>
        <p:blipFill>
          <a:blip r:embed="rId3"/>
          <a:stretch>
            <a:fillRect/>
          </a:stretch>
        </p:blipFill>
        <p:spPr>
          <a:xfrm>
            <a:off x="2067862" y="3995621"/>
            <a:ext cx="4895184" cy="2543291"/>
          </a:xfrm>
          <a:prstGeom prst="rect">
            <a:avLst/>
          </a:prstGeom>
        </p:spPr>
      </p:pic>
    </p:spTree>
    <p:extLst>
      <p:ext uri="{BB962C8B-B14F-4D97-AF65-F5344CB8AC3E}">
        <p14:creationId xmlns:p14="http://schemas.microsoft.com/office/powerpoint/2010/main" val="17288380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Julio 2020</a:t>
            </a:r>
            <a:endParaRPr lang="es-MX" sz="2400" b="1" dirty="0">
              <a:solidFill>
                <a:prstClr val="white">
                  <a:lumMod val="95000"/>
                </a:prstClr>
              </a:solidFill>
              <a:latin typeface="Candara"/>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20</a:t>
            </a:fld>
            <a:endParaRPr lang="es-MX" dirty="0"/>
          </a:p>
        </p:txBody>
      </p:sp>
      <p:pic>
        <p:nvPicPr>
          <p:cNvPr id="7" name="Imagen 6"/>
          <p:cNvPicPr>
            <a:picLocks noChangeAspect="1"/>
          </p:cNvPicPr>
          <p:nvPr/>
        </p:nvPicPr>
        <p:blipFill>
          <a:blip r:embed="rId2"/>
          <a:stretch>
            <a:fillRect/>
          </a:stretch>
        </p:blipFill>
        <p:spPr>
          <a:xfrm>
            <a:off x="541616" y="612732"/>
            <a:ext cx="7892700" cy="5821022"/>
          </a:xfrm>
          <a:prstGeom prst="rect">
            <a:avLst/>
          </a:prstGeom>
        </p:spPr>
      </p:pic>
    </p:spTree>
    <p:extLst>
      <p:ext uri="{BB962C8B-B14F-4D97-AF65-F5344CB8AC3E}">
        <p14:creationId xmlns:p14="http://schemas.microsoft.com/office/powerpoint/2010/main" val="19794285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0" y="691861"/>
            <a:ext cx="1637069" cy="646331"/>
          </a:xfrm>
          <a:prstGeom prst="rect">
            <a:avLst/>
          </a:prstGeom>
        </p:spPr>
        <p:txBody>
          <a:bodyPr wrap="square">
            <a:spAutoFit/>
          </a:bodyPr>
          <a:lstStyle/>
          <a:p>
            <a:r>
              <a:rPr lang="es-MX" b="1" dirty="0"/>
              <a:t>PORTAFOLIO ACTUAL</a:t>
            </a:r>
          </a:p>
        </p:txBody>
      </p:sp>
      <p:sp>
        <p:nvSpPr>
          <p:cNvPr id="4"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21</a:t>
            </a:fld>
            <a:endParaRPr lang="es-MX" dirty="0"/>
          </a:p>
        </p:txBody>
      </p:sp>
      <p:pic>
        <p:nvPicPr>
          <p:cNvPr id="7" name="Imagen 6"/>
          <p:cNvPicPr>
            <a:picLocks noChangeAspect="1"/>
          </p:cNvPicPr>
          <p:nvPr/>
        </p:nvPicPr>
        <p:blipFill>
          <a:blip r:embed="rId2"/>
          <a:stretch>
            <a:fillRect/>
          </a:stretch>
        </p:blipFill>
        <p:spPr>
          <a:xfrm>
            <a:off x="2551790" y="691861"/>
            <a:ext cx="5004989" cy="6016139"/>
          </a:xfrm>
          <a:prstGeom prst="rect">
            <a:avLst/>
          </a:prstGeom>
        </p:spPr>
      </p:pic>
    </p:spTree>
    <p:extLst>
      <p:ext uri="{BB962C8B-B14F-4D97-AF65-F5344CB8AC3E}">
        <p14:creationId xmlns:p14="http://schemas.microsoft.com/office/powerpoint/2010/main" val="39815054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4"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22</a:t>
            </a:fld>
            <a:endParaRPr lang="es-MX" dirty="0"/>
          </a:p>
        </p:txBody>
      </p:sp>
      <p:pic>
        <p:nvPicPr>
          <p:cNvPr id="7" name="Imagen 6"/>
          <p:cNvPicPr>
            <a:picLocks noChangeAspect="1"/>
          </p:cNvPicPr>
          <p:nvPr/>
        </p:nvPicPr>
        <p:blipFill>
          <a:blip r:embed="rId2"/>
          <a:stretch>
            <a:fillRect/>
          </a:stretch>
        </p:blipFill>
        <p:spPr>
          <a:xfrm>
            <a:off x="2560435" y="691861"/>
            <a:ext cx="4987700" cy="6015451"/>
          </a:xfrm>
          <a:prstGeom prst="rect">
            <a:avLst/>
          </a:prstGeom>
        </p:spPr>
      </p:pic>
    </p:spTree>
    <p:extLst>
      <p:ext uri="{BB962C8B-B14F-4D97-AF65-F5344CB8AC3E}">
        <p14:creationId xmlns:p14="http://schemas.microsoft.com/office/powerpoint/2010/main" val="3048689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23</a:t>
            </a:fld>
            <a:endParaRPr lang="es-MX" dirty="0"/>
          </a:p>
        </p:txBody>
      </p:sp>
      <p:pic>
        <p:nvPicPr>
          <p:cNvPr id="7" name="Imagen 6"/>
          <p:cNvPicPr>
            <a:picLocks noChangeAspect="1"/>
          </p:cNvPicPr>
          <p:nvPr/>
        </p:nvPicPr>
        <p:blipFill>
          <a:blip r:embed="rId2"/>
          <a:stretch>
            <a:fillRect/>
          </a:stretch>
        </p:blipFill>
        <p:spPr>
          <a:xfrm>
            <a:off x="2576728" y="691861"/>
            <a:ext cx="4955114" cy="5971315"/>
          </a:xfrm>
          <a:prstGeom prst="rect">
            <a:avLst/>
          </a:prstGeom>
        </p:spPr>
      </p:pic>
    </p:spTree>
    <p:extLst>
      <p:ext uri="{BB962C8B-B14F-4D97-AF65-F5344CB8AC3E}">
        <p14:creationId xmlns:p14="http://schemas.microsoft.com/office/powerpoint/2010/main" val="34097462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24</a:t>
            </a:fld>
            <a:endParaRPr lang="es-MX" dirty="0"/>
          </a:p>
        </p:txBody>
      </p:sp>
      <p:pic>
        <p:nvPicPr>
          <p:cNvPr id="7" name="Imagen 6"/>
          <p:cNvPicPr>
            <a:picLocks noChangeAspect="1"/>
          </p:cNvPicPr>
          <p:nvPr/>
        </p:nvPicPr>
        <p:blipFill>
          <a:blip r:embed="rId2"/>
          <a:stretch>
            <a:fillRect/>
          </a:stretch>
        </p:blipFill>
        <p:spPr>
          <a:xfrm>
            <a:off x="2554835" y="691861"/>
            <a:ext cx="4998899" cy="6029614"/>
          </a:xfrm>
          <a:prstGeom prst="rect">
            <a:avLst/>
          </a:prstGeom>
        </p:spPr>
      </p:pic>
    </p:spTree>
    <p:extLst>
      <p:ext uri="{BB962C8B-B14F-4D97-AF65-F5344CB8AC3E}">
        <p14:creationId xmlns:p14="http://schemas.microsoft.com/office/powerpoint/2010/main" val="17984216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25</a:t>
            </a:fld>
            <a:endParaRPr lang="es-MX" dirty="0"/>
          </a:p>
        </p:txBody>
      </p:sp>
      <p:pic>
        <p:nvPicPr>
          <p:cNvPr id="7" name="Imagen 6"/>
          <p:cNvPicPr>
            <a:picLocks noChangeAspect="1"/>
          </p:cNvPicPr>
          <p:nvPr/>
        </p:nvPicPr>
        <p:blipFill>
          <a:blip r:embed="rId2"/>
          <a:stretch>
            <a:fillRect/>
          </a:stretch>
        </p:blipFill>
        <p:spPr>
          <a:xfrm>
            <a:off x="2567199" y="691861"/>
            <a:ext cx="4974171" cy="5989376"/>
          </a:xfrm>
          <a:prstGeom prst="rect">
            <a:avLst/>
          </a:prstGeom>
        </p:spPr>
      </p:pic>
    </p:spTree>
    <p:extLst>
      <p:ext uri="{BB962C8B-B14F-4D97-AF65-F5344CB8AC3E}">
        <p14:creationId xmlns:p14="http://schemas.microsoft.com/office/powerpoint/2010/main" val="31257842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26</a:t>
            </a:fld>
            <a:endParaRPr lang="es-MX" dirty="0"/>
          </a:p>
        </p:txBody>
      </p:sp>
      <p:pic>
        <p:nvPicPr>
          <p:cNvPr id="7" name="Imagen 6"/>
          <p:cNvPicPr>
            <a:picLocks noChangeAspect="1"/>
          </p:cNvPicPr>
          <p:nvPr/>
        </p:nvPicPr>
        <p:blipFill>
          <a:blip r:embed="rId2"/>
          <a:stretch>
            <a:fillRect/>
          </a:stretch>
        </p:blipFill>
        <p:spPr>
          <a:xfrm>
            <a:off x="2568350" y="691861"/>
            <a:ext cx="4971869" cy="5991961"/>
          </a:xfrm>
          <a:prstGeom prst="rect">
            <a:avLst/>
          </a:prstGeom>
        </p:spPr>
      </p:pic>
    </p:spTree>
    <p:extLst>
      <p:ext uri="{BB962C8B-B14F-4D97-AF65-F5344CB8AC3E}">
        <p14:creationId xmlns:p14="http://schemas.microsoft.com/office/powerpoint/2010/main" val="3750150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27</a:t>
            </a:fld>
            <a:endParaRPr lang="es-MX" dirty="0"/>
          </a:p>
        </p:txBody>
      </p:sp>
      <p:pic>
        <p:nvPicPr>
          <p:cNvPr id="6" name="Imagen 5"/>
          <p:cNvPicPr>
            <a:picLocks noChangeAspect="1"/>
          </p:cNvPicPr>
          <p:nvPr/>
        </p:nvPicPr>
        <p:blipFill>
          <a:blip r:embed="rId2"/>
          <a:stretch>
            <a:fillRect/>
          </a:stretch>
        </p:blipFill>
        <p:spPr>
          <a:xfrm>
            <a:off x="2455065" y="691861"/>
            <a:ext cx="5198440" cy="5967580"/>
          </a:xfrm>
          <a:prstGeom prst="rect">
            <a:avLst/>
          </a:prstGeom>
        </p:spPr>
      </p:pic>
    </p:spTree>
    <p:extLst>
      <p:ext uri="{BB962C8B-B14F-4D97-AF65-F5344CB8AC3E}">
        <p14:creationId xmlns:p14="http://schemas.microsoft.com/office/powerpoint/2010/main" val="694307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r>
              <a:rPr lang="es-MX" b="1" dirty="0"/>
              <a:t>PORTAFOLIO ACTUAL</a:t>
            </a:r>
          </a:p>
        </p:txBody>
      </p:sp>
      <p:sp>
        <p:nvSpPr>
          <p:cNvPr id="4" name="2 Título"/>
          <p:cNvSpPr txBox="1">
            <a:spLocks/>
          </p:cNvSpPr>
          <p:nvPr/>
        </p:nvSpPr>
        <p:spPr>
          <a:xfrm>
            <a:off x="1674254" y="0"/>
            <a:ext cx="6760062" cy="57382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000" b="1" dirty="0" smtClean="0">
                <a:solidFill>
                  <a:prstClr val="white">
                    <a:lumMod val="95000"/>
                  </a:prstClr>
                </a:solidFill>
                <a:latin typeface="Candara"/>
              </a:rPr>
              <a:t>Reporte de la Cartera de Inversiones Julio </a:t>
            </a:r>
            <a:r>
              <a:rPr lang="es-MX" sz="2000" b="1" dirty="0">
                <a:solidFill>
                  <a:prstClr val="white">
                    <a:lumMod val="95000"/>
                  </a:prstClr>
                </a:solidFill>
                <a:latin typeface="Candara"/>
              </a:rPr>
              <a:t>de </a:t>
            </a:r>
            <a:r>
              <a:rPr lang="es-MX" sz="2000" b="1" dirty="0" smtClean="0">
                <a:solidFill>
                  <a:prstClr val="white">
                    <a:lumMod val="95000"/>
                  </a:prstClr>
                </a:solidFill>
                <a:latin typeface="Candara"/>
              </a:rPr>
              <a:t>2020</a:t>
            </a:r>
            <a:endParaRPr lang="es-MX" sz="20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28</a:t>
            </a:fld>
            <a:endParaRPr lang="es-MX" dirty="0"/>
          </a:p>
        </p:txBody>
      </p:sp>
      <p:pic>
        <p:nvPicPr>
          <p:cNvPr id="7" name="Imagen 6"/>
          <p:cNvPicPr>
            <a:picLocks noChangeAspect="1"/>
          </p:cNvPicPr>
          <p:nvPr/>
        </p:nvPicPr>
        <p:blipFill>
          <a:blip r:embed="rId2"/>
          <a:stretch>
            <a:fillRect/>
          </a:stretch>
        </p:blipFill>
        <p:spPr>
          <a:xfrm>
            <a:off x="2548647" y="691861"/>
            <a:ext cx="5005049" cy="5966171"/>
          </a:xfrm>
          <a:prstGeom prst="rect">
            <a:avLst/>
          </a:prstGeom>
        </p:spPr>
      </p:pic>
    </p:spTree>
    <p:extLst>
      <p:ext uri="{BB962C8B-B14F-4D97-AF65-F5344CB8AC3E}">
        <p14:creationId xmlns:p14="http://schemas.microsoft.com/office/powerpoint/2010/main" val="3542706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2959496"/>
            <a:ext cx="8928940" cy="1077218"/>
          </a:xfrm>
          <a:prstGeom prst="rect">
            <a:avLst/>
          </a:prstGeom>
          <a:noFill/>
        </p:spPr>
        <p:txBody>
          <a:bodyPr wrap="square" rtlCol="0">
            <a:spAutoFit/>
          </a:bodyPr>
          <a:lstStyle/>
          <a:p>
            <a:pPr algn="ctr"/>
            <a:r>
              <a:rPr lang="es-MX" sz="3200" b="1" dirty="0">
                <a:solidFill>
                  <a:schemeClr val="tx1">
                    <a:lumMod val="75000"/>
                    <a:lumOff val="25000"/>
                  </a:schemeClr>
                </a:solidFill>
              </a:rPr>
              <a:t>3</a:t>
            </a:r>
            <a:r>
              <a:rPr lang="es-MX" sz="3200" b="1" dirty="0" smtClean="0">
                <a:solidFill>
                  <a:schemeClr val="tx1">
                    <a:lumMod val="75000"/>
                    <a:lumOff val="25000"/>
                  </a:schemeClr>
                </a:solidFill>
              </a:rPr>
              <a:t>. Cuadro de Pensionados Efectos </a:t>
            </a:r>
          </a:p>
          <a:p>
            <a:pPr algn="ctr"/>
            <a:r>
              <a:rPr lang="es-MX" sz="3200" b="1" dirty="0" smtClean="0">
                <a:solidFill>
                  <a:schemeClr val="tx1">
                    <a:lumMod val="75000"/>
                    <a:lumOff val="25000"/>
                  </a:schemeClr>
                </a:solidFill>
              </a:rPr>
              <a:t>Septiembre 2020</a:t>
            </a:r>
          </a:p>
        </p:txBody>
      </p:sp>
      <p:pic>
        <p:nvPicPr>
          <p:cNvPr id="4" name="5 Imagen" descr="Dctos.png">
            <a:hlinkClick r:id="rId2" action="ppaction://hlinkfile"/>
          </p:cNvPr>
          <p:cNvPicPr>
            <a:picLocks noChangeAspect="1"/>
          </p:cNvPicPr>
          <p:nvPr/>
        </p:nvPicPr>
        <p:blipFill>
          <a:blip r:embed="rId3" cstate="print"/>
          <a:stretch>
            <a:fillRect/>
          </a:stretch>
        </p:blipFill>
        <p:spPr>
          <a:xfrm>
            <a:off x="4254783" y="4036714"/>
            <a:ext cx="419373" cy="391584"/>
          </a:xfrm>
          <a:prstGeom prst="rect">
            <a:avLst/>
          </a:prstGeom>
        </p:spPr>
      </p:pic>
      <p:sp>
        <p:nvSpPr>
          <p:cNvPr id="5" name="Marcador de número de diapositiva 4"/>
          <p:cNvSpPr>
            <a:spLocks noGrp="1"/>
          </p:cNvSpPr>
          <p:nvPr>
            <p:ph type="sldNum" sz="quarter" idx="4"/>
          </p:nvPr>
        </p:nvSpPr>
        <p:spPr/>
        <p:txBody>
          <a:bodyPr/>
          <a:lstStyle/>
          <a:p>
            <a:fld id="{08DCC1CA-BC64-9342-9FC6-0A703FD15379}" type="slidenum">
              <a:rPr lang="en-US" smtClean="0"/>
              <a:pPr/>
              <a:t>2</a:t>
            </a:fld>
            <a:endParaRPr lang="en-US" dirty="0"/>
          </a:p>
        </p:txBody>
      </p:sp>
    </p:spTree>
    <p:extLst>
      <p:ext uri="{BB962C8B-B14F-4D97-AF65-F5344CB8AC3E}">
        <p14:creationId xmlns:p14="http://schemas.microsoft.com/office/powerpoint/2010/main" val="36480222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2890391"/>
            <a:ext cx="9144000" cy="1077218"/>
          </a:xfrm>
          <a:prstGeom prst="rect">
            <a:avLst/>
          </a:prstGeom>
          <a:noFill/>
        </p:spPr>
        <p:txBody>
          <a:bodyPr wrap="square" rtlCol="0">
            <a:spAutoFit/>
          </a:bodyPr>
          <a:lstStyle/>
          <a:p>
            <a:pPr algn="ctr"/>
            <a:r>
              <a:rPr lang="es-MX" sz="3200" b="1" dirty="0">
                <a:solidFill>
                  <a:schemeClr val="tx1">
                    <a:lumMod val="75000"/>
                    <a:lumOff val="25000"/>
                  </a:schemeClr>
                </a:solidFill>
              </a:rPr>
              <a:t>6</a:t>
            </a:r>
            <a:r>
              <a:rPr lang="es-MX" sz="3200" b="1" dirty="0" smtClean="0">
                <a:solidFill>
                  <a:schemeClr val="tx1">
                    <a:lumMod val="75000"/>
                    <a:lumOff val="25000"/>
                  </a:schemeClr>
                </a:solidFill>
              </a:rPr>
              <a:t>. Reporte de adeudos de Entidades</a:t>
            </a:r>
          </a:p>
          <a:p>
            <a:pPr algn="ctr"/>
            <a:r>
              <a:rPr lang="es-MX" sz="3200" b="1" dirty="0" smtClean="0">
                <a:solidFill>
                  <a:schemeClr val="tx1">
                    <a:lumMod val="75000"/>
                    <a:lumOff val="25000"/>
                  </a:schemeClr>
                </a:solidFill>
              </a:rPr>
              <a:t>Públicas Patronales</a:t>
            </a:r>
            <a:endParaRPr lang="es-MX" sz="3200" b="1" dirty="0">
              <a:solidFill>
                <a:schemeClr val="tx1">
                  <a:lumMod val="75000"/>
                  <a:lumOff val="25000"/>
                </a:schemeClr>
              </a:solidFill>
            </a:endParaRP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29</a:t>
            </a:fld>
            <a:endParaRPr lang="en-US" dirty="0"/>
          </a:p>
        </p:txBody>
      </p:sp>
    </p:spTree>
    <p:extLst>
      <p:ext uri="{BB962C8B-B14F-4D97-AF65-F5344CB8AC3E}">
        <p14:creationId xmlns:p14="http://schemas.microsoft.com/office/powerpoint/2010/main" val="4426064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0"/>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Entidades </a:t>
            </a:r>
            <a:r>
              <a:rPr lang="es-MX" sz="2300" b="1" dirty="0" smtClean="0">
                <a:solidFill>
                  <a:schemeClr val="bg1">
                    <a:lumMod val="95000"/>
                  </a:schemeClr>
                </a:solidFill>
                <a:latin typeface="+mj-lt"/>
              </a:rPr>
              <a:t>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30</a:t>
            </a:fld>
            <a:endParaRPr lang="es-MX" dirty="0"/>
          </a:p>
        </p:txBody>
      </p:sp>
      <p:pic>
        <p:nvPicPr>
          <p:cNvPr id="6" name="Imagen 5"/>
          <p:cNvPicPr>
            <a:picLocks noChangeAspect="1"/>
          </p:cNvPicPr>
          <p:nvPr/>
        </p:nvPicPr>
        <p:blipFill>
          <a:blip r:embed="rId2"/>
          <a:stretch>
            <a:fillRect/>
          </a:stretch>
        </p:blipFill>
        <p:spPr>
          <a:xfrm>
            <a:off x="146539" y="883069"/>
            <a:ext cx="8856000" cy="3404328"/>
          </a:xfrm>
          <a:prstGeom prst="rect">
            <a:avLst/>
          </a:prstGeom>
        </p:spPr>
      </p:pic>
    </p:spTree>
    <p:extLst>
      <p:ext uri="{BB962C8B-B14F-4D97-AF65-F5344CB8AC3E}">
        <p14:creationId xmlns:p14="http://schemas.microsoft.com/office/powerpoint/2010/main" val="1995152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34248" y="0"/>
            <a:ext cx="6867726" cy="52609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Entidades </a:t>
            </a:r>
            <a:r>
              <a:rPr lang="es-MX" sz="2300" b="1" dirty="0" smtClean="0">
                <a:solidFill>
                  <a:schemeClr val="bg1">
                    <a:lumMod val="95000"/>
                  </a:schemeClr>
                </a:solidFill>
                <a:latin typeface="+mj-lt"/>
              </a:rPr>
              <a:t>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31</a:t>
            </a:fld>
            <a:endParaRPr lang="es-MX" dirty="0"/>
          </a:p>
        </p:txBody>
      </p:sp>
      <p:pic>
        <p:nvPicPr>
          <p:cNvPr id="6" name="Imagen 5"/>
          <p:cNvPicPr>
            <a:picLocks noChangeAspect="1"/>
          </p:cNvPicPr>
          <p:nvPr/>
        </p:nvPicPr>
        <p:blipFill>
          <a:blip r:embed="rId2"/>
          <a:stretch>
            <a:fillRect/>
          </a:stretch>
        </p:blipFill>
        <p:spPr>
          <a:xfrm>
            <a:off x="97718" y="887804"/>
            <a:ext cx="8928000" cy="5013374"/>
          </a:xfrm>
          <a:prstGeom prst="rect">
            <a:avLst/>
          </a:prstGeom>
        </p:spPr>
      </p:pic>
    </p:spTree>
    <p:extLst>
      <p:ext uri="{BB962C8B-B14F-4D97-AF65-F5344CB8AC3E}">
        <p14:creationId xmlns:p14="http://schemas.microsoft.com/office/powerpoint/2010/main" val="16803436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48222" y="0"/>
            <a:ext cx="6853753" cy="52609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prstClr val="white">
                    <a:lumMod val="95000"/>
                  </a:prstClr>
                </a:solidFill>
                <a:latin typeface="Candara"/>
              </a:rPr>
              <a:t>Reporte de adeudos de Entidades </a:t>
            </a:r>
            <a:r>
              <a:rPr lang="es-MX" sz="2300" b="1" dirty="0" smtClean="0">
                <a:solidFill>
                  <a:prstClr val="white">
                    <a:lumMod val="95000"/>
                  </a:prstClr>
                </a:solidFill>
                <a:latin typeface="Candara"/>
              </a:rPr>
              <a:t>Públicas </a:t>
            </a:r>
            <a:r>
              <a:rPr lang="es-MX" sz="2300" b="1" dirty="0">
                <a:solidFill>
                  <a:prstClr val="white">
                    <a:lumMod val="95000"/>
                  </a:prstClr>
                </a:solidFill>
                <a:latin typeface="Candara"/>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32</a:t>
            </a:fld>
            <a:endParaRPr lang="es-MX" dirty="0"/>
          </a:p>
        </p:txBody>
      </p:sp>
      <p:pic>
        <p:nvPicPr>
          <p:cNvPr id="6" name="Imagen 5"/>
          <p:cNvPicPr>
            <a:picLocks noChangeAspect="1"/>
          </p:cNvPicPr>
          <p:nvPr/>
        </p:nvPicPr>
        <p:blipFill>
          <a:blip r:embed="rId2"/>
          <a:stretch>
            <a:fillRect/>
          </a:stretch>
        </p:blipFill>
        <p:spPr>
          <a:xfrm>
            <a:off x="105502" y="1055999"/>
            <a:ext cx="8928000" cy="2114210"/>
          </a:xfrm>
          <a:prstGeom prst="rect">
            <a:avLst/>
          </a:prstGeom>
        </p:spPr>
      </p:pic>
    </p:spTree>
    <p:extLst>
      <p:ext uri="{BB962C8B-B14F-4D97-AF65-F5344CB8AC3E}">
        <p14:creationId xmlns:p14="http://schemas.microsoft.com/office/powerpoint/2010/main" val="1029517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33</a:t>
            </a:fld>
            <a:endParaRPr lang="en-US" dirty="0"/>
          </a:p>
        </p:txBody>
      </p:sp>
      <p:sp>
        <p:nvSpPr>
          <p:cNvPr id="5" name="Título 1"/>
          <p:cNvSpPr txBox="1">
            <a:spLocks/>
          </p:cNvSpPr>
          <p:nvPr/>
        </p:nvSpPr>
        <p:spPr>
          <a:xfrm>
            <a:off x="1293341" y="2717442"/>
            <a:ext cx="6326659"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2400" kern="1200">
                <a:solidFill>
                  <a:schemeClr val="tx1"/>
                </a:solidFill>
                <a:latin typeface="+mj-lt"/>
                <a:ea typeface="+mj-ea"/>
                <a:cs typeface="+mj-cs"/>
              </a:defRPr>
            </a:lvl1pPr>
          </a:lstStyle>
          <a:p>
            <a:r>
              <a:rPr lang="es-MX" sz="3200" b="1" dirty="0" smtClean="0">
                <a:solidFill>
                  <a:schemeClr val="bg2">
                    <a:lumMod val="50000"/>
                  </a:schemeClr>
                </a:solidFill>
              </a:rPr>
              <a:t>7. Comparativo de Préstamos Hipotecarios con Mercado Abierto</a:t>
            </a:r>
            <a:endParaRPr lang="es-MX" sz="3200" dirty="0">
              <a:solidFill>
                <a:schemeClr val="bg2">
                  <a:lumMod val="50000"/>
                </a:schemeClr>
              </a:solidFill>
            </a:endParaRPr>
          </a:p>
        </p:txBody>
      </p:sp>
      <p:pic>
        <p:nvPicPr>
          <p:cNvPr id="6" name="Imagen 5">
            <a:hlinkClick r:id="rId2" action="ppaction://hlinkpres?slideindex=1&amp;slidetitle="/>
          </p:cNvPr>
          <p:cNvPicPr>
            <a:picLocks noChangeAspect="1"/>
          </p:cNvPicPr>
          <p:nvPr/>
        </p:nvPicPr>
        <p:blipFill>
          <a:blip r:embed="rId3"/>
          <a:stretch>
            <a:fillRect/>
          </a:stretch>
        </p:blipFill>
        <p:spPr>
          <a:xfrm>
            <a:off x="4289456" y="3872252"/>
            <a:ext cx="396274" cy="402371"/>
          </a:xfrm>
          <a:prstGeom prst="rect">
            <a:avLst/>
          </a:prstGeom>
        </p:spPr>
      </p:pic>
      <p:sp>
        <p:nvSpPr>
          <p:cNvPr id="7" name="17 CuadroTexto"/>
          <p:cNvSpPr txBox="1"/>
          <p:nvPr/>
        </p:nvSpPr>
        <p:spPr>
          <a:xfrm>
            <a:off x="3988342" y="4286433"/>
            <a:ext cx="946128" cy="400110"/>
          </a:xfrm>
          <a:prstGeom prst="rect">
            <a:avLst/>
          </a:prstGeom>
          <a:noFill/>
        </p:spPr>
        <p:txBody>
          <a:bodyPr wrap="square" rtlCol="0">
            <a:spAutoFit/>
          </a:bodyPr>
          <a:lstStyle/>
          <a:p>
            <a:pPr algn="ctr"/>
            <a:r>
              <a:rPr lang="es-MX" sz="1000" b="1" dirty="0" smtClean="0">
                <a:solidFill>
                  <a:schemeClr val="bg1">
                    <a:lumMod val="50000"/>
                  </a:schemeClr>
                </a:solidFill>
              </a:rPr>
              <a:t>Comparativo PH</a:t>
            </a:r>
          </a:p>
        </p:txBody>
      </p:sp>
    </p:spTree>
    <p:extLst>
      <p:ext uri="{BB962C8B-B14F-4D97-AF65-F5344CB8AC3E}">
        <p14:creationId xmlns:p14="http://schemas.microsoft.com/office/powerpoint/2010/main" val="17325255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CF5E58AE-96D2-45FC-96FE-2B21174429C3}" type="slidenum">
              <a:rPr lang="es-MX" smtClean="0"/>
              <a:t>34</a:t>
            </a:fld>
            <a:endParaRPr lang="es-MX" dirty="0"/>
          </a:p>
        </p:txBody>
      </p:sp>
      <p:sp>
        <p:nvSpPr>
          <p:cNvPr id="5" name="Título 1"/>
          <p:cNvSpPr txBox="1">
            <a:spLocks/>
          </p:cNvSpPr>
          <p:nvPr/>
        </p:nvSpPr>
        <p:spPr>
          <a:xfrm>
            <a:off x="1293341" y="2717442"/>
            <a:ext cx="6326659"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2400" kern="1200">
                <a:solidFill>
                  <a:schemeClr val="tx1"/>
                </a:solidFill>
                <a:latin typeface="+mj-lt"/>
                <a:ea typeface="+mj-ea"/>
                <a:cs typeface="+mj-cs"/>
              </a:defRPr>
            </a:lvl1pPr>
          </a:lstStyle>
          <a:p>
            <a:r>
              <a:rPr lang="es-MX" sz="3200" b="1" dirty="0" smtClean="0">
                <a:solidFill>
                  <a:schemeClr val="bg2">
                    <a:lumMod val="50000"/>
                  </a:schemeClr>
                </a:solidFill>
              </a:rPr>
              <a:t>8. Programa Anual de Compras 2021</a:t>
            </a:r>
            <a:endParaRPr lang="es-MX" sz="3200" dirty="0">
              <a:solidFill>
                <a:schemeClr val="bg2">
                  <a:lumMod val="50000"/>
                </a:schemeClr>
              </a:solidFill>
            </a:endParaRPr>
          </a:p>
        </p:txBody>
      </p:sp>
      <p:pic>
        <p:nvPicPr>
          <p:cNvPr id="6" name="Imagen 5">
            <a:hlinkClick r:id="rId2" action="ppaction://hlinkfile"/>
          </p:cNvPr>
          <p:cNvPicPr>
            <a:picLocks noChangeAspect="1"/>
          </p:cNvPicPr>
          <p:nvPr/>
        </p:nvPicPr>
        <p:blipFill>
          <a:blip r:embed="rId3"/>
          <a:stretch>
            <a:fillRect/>
          </a:stretch>
        </p:blipFill>
        <p:spPr>
          <a:xfrm>
            <a:off x="4934470" y="3872252"/>
            <a:ext cx="396274" cy="402371"/>
          </a:xfrm>
          <a:prstGeom prst="rect">
            <a:avLst/>
          </a:prstGeom>
        </p:spPr>
      </p:pic>
      <p:sp>
        <p:nvSpPr>
          <p:cNvPr id="7" name="17 CuadroTexto"/>
          <p:cNvSpPr txBox="1"/>
          <p:nvPr/>
        </p:nvSpPr>
        <p:spPr>
          <a:xfrm>
            <a:off x="4659543" y="4320511"/>
            <a:ext cx="946128" cy="246221"/>
          </a:xfrm>
          <a:prstGeom prst="rect">
            <a:avLst/>
          </a:prstGeom>
          <a:noFill/>
        </p:spPr>
        <p:txBody>
          <a:bodyPr wrap="square" rtlCol="0">
            <a:spAutoFit/>
          </a:bodyPr>
          <a:lstStyle/>
          <a:p>
            <a:pPr algn="ctr"/>
            <a:r>
              <a:rPr lang="es-MX" sz="1000" b="1" dirty="0" smtClean="0">
                <a:solidFill>
                  <a:schemeClr val="bg1">
                    <a:lumMod val="50000"/>
                  </a:schemeClr>
                </a:solidFill>
              </a:rPr>
              <a:t>PAC 2021</a:t>
            </a:r>
          </a:p>
        </p:txBody>
      </p:sp>
      <p:pic>
        <p:nvPicPr>
          <p:cNvPr id="8" name="Imagen 7">
            <a:hlinkClick r:id="rId4" action="ppaction://hlinkfile"/>
          </p:cNvPr>
          <p:cNvPicPr>
            <a:picLocks noChangeAspect="1"/>
          </p:cNvPicPr>
          <p:nvPr/>
        </p:nvPicPr>
        <p:blipFill>
          <a:blip r:embed="rId3"/>
          <a:stretch>
            <a:fillRect/>
          </a:stretch>
        </p:blipFill>
        <p:spPr>
          <a:xfrm>
            <a:off x="3891662" y="3872251"/>
            <a:ext cx="396274" cy="402371"/>
          </a:xfrm>
          <a:prstGeom prst="rect">
            <a:avLst/>
          </a:prstGeom>
        </p:spPr>
      </p:pic>
      <p:sp>
        <p:nvSpPr>
          <p:cNvPr id="9" name="17 CuadroTexto"/>
          <p:cNvSpPr txBox="1"/>
          <p:nvPr/>
        </p:nvSpPr>
        <p:spPr>
          <a:xfrm>
            <a:off x="3616735" y="4320511"/>
            <a:ext cx="946128" cy="246221"/>
          </a:xfrm>
          <a:prstGeom prst="rect">
            <a:avLst/>
          </a:prstGeom>
          <a:noFill/>
        </p:spPr>
        <p:txBody>
          <a:bodyPr wrap="square" rtlCol="0">
            <a:spAutoFit/>
          </a:bodyPr>
          <a:lstStyle/>
          <a:p>
            <a:pPr algn="ctr"/>
            <a:r>
              <a:rPr lang="es-MX" sz="1000" b="1" dirty="0" smtClean="0">
                <a:solidFill>
                  <a:schemeClr val="bg1">
                    <a:lumMod val="50000"/>
                  </a:schemeClr>
                </a:solidFill>
              </a:rPr>
              <a:t>PAA 2021</a:t>
            </a:r>
          </a:p>
        </p:txBody>
      </p:sp>
      <p:pic>
        <p:nvPicPr>
          <p:cNvPr id="10" name="Imagen 9">
            <a:hlinkClick r:id="rId5" action="ppaction://hlinkfile"/>
          </p:cNvPr>
          <p:cNvPicPr>
            <a:picLocks noChangeAspect="1"/>
          </p:cNvPicPr>
          <p:nvPr/>
        </p:nvPicPr>
        <p:blipFill>
          <a:blip r:embed="rId3"/>
          <a:stretch>
            <a:fillRect/>
          </a:stretch>
        </p:blipFill>
        <p:spPr>
          <a:xfrm>
            <a:off x="2971721" y="3860442"/>
            <a:ext cx="396274" cy="402371"/>
          </a:xfrm>
          <a:prstGeom prst="rect">
            <a:avLst/>
          </a:prstGeom>
        </p:spPr>
      </p:pic>
      <p:sp>
        <p:nvSpPr>
          <p:cNvPr id="11" name="17 CuadroTexto"/>
          <p:cNvSpPr txBox="1"/>
          <p:nvPr/>
        </p:nvSpPr>
        <p:spPr>
          <a:xfrm>
            <a:off x="2670607" y="4274623"/>
            <a:ext cx="946128" cy="246221"/>
          </a:xfrm>
          <a:prstGeom prst="rect">
            <a:avLst/>
          </a:prstGeom>
          <a:noFill/>
        </p:spPr>
        <p:txBody>
          <a:bodyPr wrap="square" rtlCol="0">
            <a:spAutoFit/>
          </a:bodyPr>
          <a:lstStyle/>
          <a:p>
            <a:pPr algn="ctr"/>
            <a:r>
              <a:rPr lang="es-MX" sz="1000" b="1" dirty="0" smtClean="0">
                <a:solidFill>
                  <a:schemeClr val="bg1">
                    <a:lumMod val="50000"/>
                  </a:schemeClr>
                </a:solidFill>
              </a:rPr>
              <a:t>Oficio</a:t>
            </a:r>
          </a:p>
        </p:txBody>
      </p:sp>
    </p:spTree>
    <p:extLst>
      <p:ext uri="{BB962C8B-B14F-4D97-AF65-F5344CB8AC3E}">
        <p14:creationId xmlns:p14="http://schemas.microsoft.com/office/powerpoint/2010/main" val="21381201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1532586" y="2537138"/>
            <a:ext cx="627376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2400" kern="1200">
                <a:solidFill>
                  <a:schemeClr val="tx1"/>
                </a:solidFill>
                <a:latin typeface="+mj-lt"/>
                <a:ea typeface="+mj-ea"/>
                <a:cs typeface="+mj-cs"/>
              </a:defRPr>
            </a:lvl1pPr>
          </a:lstStyle>
          <a:p>
            <a:pPr eaLnBrk="0" hangingPunct="0">
              <a:spcAft>
                <a:spcPct val="20000"/>
              </a:spcAft>
              <a:defRPr/>
            </a:pPr>
            <a:r>
              <a:rPr lang="es-MX" sz="3200" b="1" dirty="0" smtClean="0">
                <a:solidFill>
                  <a:schemeClr val="bg1">
                    <a:lumMod val="50000"/>
                  </a:schemeClr>
                </a:solidFill>
                <a:cs typeface="Arial" panose="020B0604020202020204" pitchFamily="34" charset="0"/>
              </a:rPr>
              <a:t>9. Reasignaciones </a:t>
            </a:r>
            <a:r>
              <a:rPr lang="es-MX" sz="3200" b="1" dirty="0">
                <a:solidFill>
                  <a:schemeClr val="bg1">
                    <a:lumMod val="50000"/>
                  </a:schemeClr>
                </a:solidFill>
                <a:cs typeface="Arial" panose="020B0604020202020204" pitchFamily="34" charset="0"/>
              </a:rPr>
              <a:t>Presupuestales </a:t>
            </a:r>
            <a:r>
              <a:rPr lang="es-MX" sz="3200" b="1" dirty="0" smtClean="0">
                <a:solidFill>
                  <a:schemeClr val="bg1">
                    <a:lumMod val="50000"/>
                  </a:schemeClr>
                </a:solidFill>
                <a:cs typeface="Arial" panose="020B0604020202020204" pitchFamily="34" charset="0"/>
              </a:rPr>
              <a:t> </a:t>
            </a:r>
            <a:r>
              <a:rPr lang="es-MX" sz="3200" dirty="0" smtClean="0">
                <a:solidFill>
                  <a:schemeClr val="bg1">
                    <a:lumMod val="50000"/>
                  </a:schemeClr>
                </a:solidFill>
                <a:cs typeface="Arial" panose="020B0604020202020204" pitchFamily="34" charset="0"/>
              </a:rPr>
              <a:t> </a:t>
            </a:r>
            <a:r>
              <a:rPr lang="es-MX" sz="3200" dirty="0">
                <a:solidFill>
                  <a:schemeClr val="bg1">
                    <a:lumMod val="50000"/>
                  </a:schemeClr>
                </a:solidFill>
                <a:cs typeface="Arial" panose="020B0604020202020204" pitchFamily="34" charset="0"/>
              </a:rPr>
              <a:t>Dirección General de </a:t>
            </a:r>
            <a:endParaRPr lang="es-MX" sz="3200" dirty="0" smtClean="0">
              <a:solidFill>
                <a:schemeClr val="bg1">
                  <a:lumMod val="50000"/>
                </a:schemeClr>
              </a:solidFill>
              <a:cs typeface="Arial" panose="020B0604020202020204" pitchFamily="34" charset="0"/>
            </a:endParaRPr>
          </a:p>
          <a:p>
            <a:pPr eaLnBrk="0" hangingPunct="0">
              <a:spcAft>
                <a:spcPct val="20000"/>
              </a:spcAft>
              <a:defRPr/>
            </a:pPr>
            <a:r>
              <a:rPr lang="es-MX" sz="3200" dirty="0" smtClean="0">
                <a:solidFill>
                  <a:schemeClr val="bg1">
                    <a:lumMod val="50000"/>
                  </a:schemeClr>
                </a:solidFill>
                <a:cs typeface="Arial" panose="020B0604020202020204" pitchFamily="34" charset="0"/>
              </a:rPr>
              <a:t>Servicios Médicos</a:t>
            </a:r>
            <a:endParaRPr lang="es-MX" sz="3200" dirty="0">
              <a:solidFill>
                <a:schemeClr val="bg1">
                  <a:lumMod val="50000"/>
                </a:schemeClr>
              </a:solidFill>
              <a:cs typeface="Arial" panose="020B0604020202020204" pitchFamily="34" charset="0"/>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35</a:t>
            </a:fld>
            <a:endParaRPr lang="en-US" dirty="0"/>
          </a:p>
        </p:txBody>
      </p:sp>
      <p:pic>
        <p:nvPicPr>
          <p:cNvPr id="5" name="Imagen 4">
            <a:hlinkClick r:id="rId2" action="ppaction://hlinkfile"/>
          </p:cNvPr>
          <p:cNvPicPr>
            <a:picLocks noChangeAspect="1"/>
          </p:cNvPicPr>
          <p:nvPr/>
        </p:nvPicPr>
        <p:blipFill>
          <a:blip r:embed="rId3"/>
          <a:stretch>
            <a:fillRect/>
          </a:stretch>
        </p:blipFill>
        <p:spPr>
          <a:xfrm>
            <a:off x="3709908" y="4008323"/>
            <a:ext cx="396274" cy="402371"/>
          </a:xfrm>
          <a:prstGeom prst="rect">
            <a:avLst/>
          </a:prstGeom>
        </p:spPr>
      </p:pic>
      <p:sp>
        <p:nvSpPr>
          <p:cNvPr id="6" name="17 CuadroTexto"/>
          <p:cNvSpPr txBox="1"/>
          <p:nvPr/>
        </p:nvSpPr>
        <p:spPr>
          <a:xfrm>
            <a:off x="3408794" y="4422504"/>
            <a:ext cx="946128" cy="246221"/>
          </a:xfrm>
          <a:prstGeom prst="rect">
            <a:avLst/>
          </a:prstGeom>
          <a:noFill/>
        </p:spPr>
        <p:txBody>
          <a:bodyPr wrap="square" rtlCol="0">
            <a:spAutoFit/>
          </a:bodyPr>
          <a:lstStyle/>
          <a:p>
            <a:pPr algn="ctr"/>
            <a:r>
              <a:rPr lang="es-MX" sz="1000" b="1" dirty="0" smtClean="0">
                <a:solidFill>
                  <a:schemeClr val="bg1">
                    <a:lumMod val="50000"/>
                  </a:schemeClr>
                </a:solidFill>
              </a:rPr>
              <a:t>1ra Solicitud</a:t>
            </a:r>
          </a:p>
        </p:txBody>
      </p:sp>
      <p:pic>
        <p:nvPicPr>
          <p:cNvPr id="7" name="Imagen 6">
            <a:hlinkClick r:id="rId4" action="ppaction://hlinkfile"/>
          </p:cNvPr>
          <p:cNvPicPr>
            <a:picLocks noChangeAspect="1"/>
          </p:cNvPicPr>
          <p:nvPr/>
        </p:nvPicPr>
        <p:blipFill>
          <a:blip r:embed="rId3"/>
          <a:stretch>
            <a:fillRect/>
          </a:stretch>
        </p:blipFill>
        <p:spPr>
          <a:xfrm>
            <a:off x="5124437" y="4008323"/>
            <a:ext cx="396274" cy="402371"/>
          </a:xfrm>
          <a:prstGeom prst="rect">
            <a:avLst/>
          </a:prstGeom>
        </p:spPr>
      </p:pic>
      <p:sp>
        <p:nvSpPr>
          <p:cNvPr id="8" name="17 CuadroTexto"/>
          <p:cNvSpPr txBox="1"/>
          <p:nvPr/>
        </p:nvSpPr>
        <p:spPr>
          <a:xfrm>
            <a:off x="4823322" y="4422504"/>
            <a:ext cx="1152475" cy="400110"/>
          </a:xfrm>
          <a:prstGeom prst="rect">
            <a:avLst/>
          </a:prstGeom>
          <a:noFill/>
        </p:spPr>
        <p:txBody>
          <a:bodyPr wrap="square" rtlCol="0">
            <a:spAutoFit/>
          </a:bodyPr>
          <a:lstStyle/>
          <a:p>
            <a:pPr algn="ctr"/>
            <a:r>
              <a:rPr lang="es-MX" sz="1000" b="1" dirty="0" smtClean="0">
                <a:solidFill>
                  <a:schemeClr val="bg1">
                    <a:lumMod val="50000"/>
                  </a:schemeClr>
                </a:solidFill>
              </a:rPr>
              <a:t>Solicitud Equipo Médico</a:t>
            </a:r>
          </a:p>
        </p:txBody>
      </p:sp>
    </p:spTree>
    <p:extLst>
      <p:ext uri="{BB962C8B-B14F-4D97-AF65-F5344CB8AC3E}">
        <p14:creationId xmlns:p14="http://schemas.microsoft.com/office/powerpoint/2010/main" val="12971756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84102" y="115911"/>
            <a:ext cx="6787166" cy="592428"/>
          </a:xfrm>
        </p:spPr>
        <p:txBody>
          <a:bodyPr/>
          <a:lstStyle/>
          <a:p>
            <a:pPr algn="ctr"/>
            <a:r>
              <a:rPr lang="es-MX" sz="1800" dirty="0" smtClean="0">
                <a:solidFill>
                  <a:srgbClr val="FFFFFF"/>
                </a:solidFill>
              </a:rPr>
              <a:t>9.1 – Plantilla para la Dirección General de Servicios Médicos</a:t>
            </a:r>
            <a:endParaRPr lang="es-MX" sz="1800" dirty="0">
              <a:solidFill>
                <a:srgbClr val="FFFFFF"/>
              </a:solidFill>
            </a:endParaRPr>
          </a:p>
        </p:txBody>
      </p:sp>
      <p:sp>
        <p:nvSpPr>
          <p:cNvPr id="4" name="Marcador de número de diapositiva 3"/>
          <p:cNvSpPr>
            <a:spLocks noGrp="1"/>
          </p:cNvSpPr>
          <p:nvPr>
            <p:ph type="sldNum" sz="quarter" idx="12"/>
          </p:nvPr>
        </p:nvSpPr>
        <p:spPr/>
        <p:txBody>
          <a:bodyPr/>
          <a:lstStyle/>
          <a:p>
            <a:fld id="{DAC64CB2-18B3-4264-86FE-B27E67413352}" type="slidenum">
              <a:rPr lang="es-MX" smtClean="0"/>
              <a:t>36</a:t>
            </a:fld>
            <a:endParaRPr lang="es-MX"/>
          </a:p>
        </p:txBody>
      </p:sp>
      <p:graphicFrame>
        <p:nvGraphicFramePr>
          <p:cNvPr id="5" name="Tabla 4"/>
          <p:cNvGraphicFramePr>
            <a:graphicFrameLocks noGrp="1"/>
          </p:cNvGraphicFramePr>
          <p:nvPr>
            <p:extLst>
              <p:ext uri="{D42A27DB-BD31-4B8C-83A1-F6EECF244321}">
                <p14:modId xmlns:p14="http://schemas.microsoft.com/office/powerpoint/2010/main" val="598373461"/>
              </p:ext>
            </p:extLst>
          </p:nvPr>
        </p:nvGraphicFramePr>
        <p:xfrm>
          <a:off x="1107584" y="1687132"/>
          <a:ext cx="6825802" cy="1571222"/>
        </p:xfrm>
        <a:graphic>
          <a:graphicData uri="http://schemas.openxmlformats.org/drawingml/2006/table">
            <a:tbl>
              <a:tblPr firstRow="1" firstCol="1" bandRow="1">
                <a:tableStyleId>{ED083AE6-46FA-4A59-8FB0-9F97EB10719F}</a:tableStyleId>
              </a:tblPr>
              <a:tblGrid>
                <a:gridCol w="1705967">
                  <a:extLst>
                    <a:ext uri="{9D8B030D-6E8A-4147-A177-3AD203B41FA5}">
                      <a16:colId xmlns:a16="http://schemas.microsoft.com/office/drawing/2014/main" val="3896440983"/>
                    </a:ext>
                  </a:extLst>
                </a:gridCol>
                <a:gridCol w="1705967">
                  <a:extLst>
                    <a:ext uri="{9D8B030D-6E8A-4147-A177-3AD203B41FA5}">
                      <a16:colId xmlns:a16="http://schemas.microsoft.com/office/drawing/2014/main" val="3376687289"/>
                    </a:ext>
                  </a:extLst>
                </a:gridCol>
                <a:gridCol w="1706934">
                  <a:extLst>
                    <a:ext uri="{9D8B030D-6E8A-4147-A177-3AD203B41FA5}">
                      <a16:colId xmlns:a16="http://schemas.microsoft.com/office/drawing/2014/main" val="1188750652"/>
                    </a:ext>
                  </a:extLst>
                </a:gridCol>
                <a:gridCol w="1706934">
                  <a:extLst>
                    <a:ext uri="{9D8B030D-6E8A-4147-A177-3AD203B41FA5}">
                      <a16:colId xmlns:a16="http://schemas.microsoft.com/office/drawing/2014/main" val="456412248"/>
                    </a:ext>
                  </a:extLst>
                </a:gridCol>
              </a:tblGrid>
              <a:tr h="224460">
                <a:tc>
                  <a:txBody>
                    <a:bodyPr/>
                    <a:lstStyle/>
                    <a:p>
                      <a:pPr algn="ctr">
                        <a:spcAft>
                          <a:spcPts val="0"/>
                        </a:spcAft>
                      </a:pPr>
                      <a:r>
                        <a:rPr lang="es-MX" sz="1400">
                          <a:effectLst/>
                        </a:rPr>
                        <a:t>Puesto</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400">
                          <a:effectLst/>
                        </a:rPr>
                        <a:t>Costo Anual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400" dirty="0">
                          <a:effectLst/>
                        </a:rPr>
                        <a:t>Requeridos</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s-MX" sz="1400">
                          <a:effectLst/>
                        </a:rPr>
                        <a:t>Total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6328724"/>
                  </a:ext>
                </a:extLst>
              </a:tr>
              <a:tr h="448921">
                <a:tc>
                  <a:txBody>
                    <a:bodyPr/>
                    <a:lstStyle/>
                    <a:p>
                      <a:pPr>
                        <a:spcAft>
                          <a:spcPts val="0"/>
                        </a:spcAft>
                      </a:pPr>
                      <a:r>
                        <a:rPr lang="es-MX" sz="1400">
                          <a:effectLst/>
                        </a:rPr>
                        <a:t>Médicos Generales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457,481</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1’829,924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55718178"/>
                  </a:ext>
                </a:extLst>
              </a:tr>
              <a:tr h="224460">
                <a:tc>
                  <a:txBody>
                    <a:bodyPr/>
                    <a:lstStyle/>
                    <a:p>
                      <a:pPr>
                        <a:spcAft>
                          <a:spcPts val="0"/>
                        </a:spcAft>
                      </a:pPr>
                      <a:r>
                        <a:rPr lang="es-MX" sz="1400">
                          <a:effectLst/>
                        </a:rPr>
                        <a:t>Enfermeros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219,404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4</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877,616</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3942562"/>
                  </a:ext>
                </a:extLst>
              </a:tr>
              <a:tr h="448921">
                <a:tc>
                  <a:txBody>
                    <a:bodyPr/>
                    <a:lstStyle/>
                    <a:p>
                      <a:pPr>
                        <a:spcAft>
                          <a:spcPts val="0"/>
                        </a:spcAft>
                      </a:pPr>
                      <a:r>
                        <a:rPr lang="es-MX" sz="1400">
                          <a:effectLst/>
                        </a:rPr>
                        <a:t>Auxiliares Administrativos</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165,708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8</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1,325,665</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8180266"/>
                  </a:ext>
                </a:extLst>
              </a:tr>
              <a:tr h="224460">
                <a:tc>
                  <a:txBody>
                    <a:bodyPr/>
                    <a:lstStyle/>
                    <a:p>
                      <a:pPr>
                        <a:spcAft>
                          <a:spcPts val="0"/>
                        </a:spcAft>
                      </a:pPr>
                      <a:r>
                        <a:rPr lang="es-MX" sz="1400">
                          <a:effectLst/>
                        </a:rPr>
                        <a:t>Total</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a:effectLst/>
                        </a:rPr>
                        <a:t> </a:t>
                      </a:r>
                      <a:endParaRPr lang="es-MX"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MX" sz="1400" dirty="0">
                          <a:effectLst/>
                        </a:rPr>
                        <a:t>4’033,205</a:t>
                      </a:r>
                      <a:endParaRPr lang="es-MX"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1385620"/>
                  </a:ext>
                </a:extLst>
              </a:tr>
            </a:tbl>
          </a:graphicData>
        </a:graphic>
      </p:graphicFrame>
    </p:spTree>
    <p:extLst>
      <p:ext uri="{BB962C8B-B14F-4D97-AF65-F5344CB8AC3E}">
        <p14:creationId xmlns:p14="http://schemas.microsoft.com/office/powerpoint/2010/main" val="15025448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número de diapositiva 2"/>
          <p:cNvSpPr>
            <a:spLocks noGrp="1"/>
          </p:cNvSpPr>
          <p:nvPr>
            <p:ph type="sldNum" sz="quarter" idx="12"/>
          </p:nvPr>
        </p:nvSpPr>
        <p:spPr/>
        <p:txBody>
          <a:bodyPr/>
          <a:lstStyle/>
          <a:p>
            <a:fld id="{08DCC1CA-BC64-9342-9FC6-0A703FD15379}" type="slidenum">
              <a:rPr lang="en-US" smtClean="0"/>
              <a:t>37</a:t>
            </a:fld>
            <a:endParaRPr lang="en-US" dirty="0"/>
          </a:p>
        </p:txBody>
      </p:sp>
      <p:sp>
        <p:nvSpPr>
          <p:cNvPr id="4" name="Rectángulo 3"/>
          <p:cNvSpPr/>
          <p:nvPr/>
        </p:nvSpPr>
        <p:spPr>
          <a:xfrm>
            <a:off x="1730062" y="2797420"/>
            <a:ext cx="6214056" cy="1569660"/>
          </a:xfrm>
          <a:prstGeom prst="rect">
            <a:avLst/>
          </a:prstGeom>
        </p:spPr>
        <p:txBody>
          <a:bodyPr wrap="square">
            <a:spAutoFit/>
          </a:bodyPr>
          <a:lstStyle/>
          <a:p>
            <a:pPr algn="ctr" eaLnBrk="0" hangingPunct="0">
              <a:spcAft>
                <a:spcPct val="20000"/>
              </a:spcAft>
              <a:defRPr/>
            </a:pPr>
            <a:r>
              <a:rPr lang="es-MX" sz="3200" b="1" dirty="0" smtClean="0">
                <a:solidFill>
                  <a:schemeClr val="bg1">
                    <a:lumMod val="50000"/>
                  </a:schemeClr>
                </a:solidFill>
                <a:cs typeface="Arial" panose="020B0604020202020204" pitchFamily="34" charset="0"/>
              </a:rPr>
              <a:t>10. Reasignaciones </a:t>
            </a:r>
            <a:r>
              <a:rPr lang="es-MX" sz="3200" b="1" dirty="0">
                <a:solidFill>
                  <a:schemeClr val="bg1">
                    <a:lumMod val="50000"/>
                  </a:schemeClr>
                </a:solidFill>
                <a:cs typeface="Arial" panose="020B0604020202020204" pitchFamily="34" charset="0"/>
              </a:rPr>
              <a:t>Presupuestales </a:t>
            </a:r>
            <a:r>
              <a:rPr lang="es-MX" sz="3200" dirty="0" smtClean="0">
                <a:solidFill>
                  <a:schemeClr val="bg1">
                    <a:lumMod val="50000"/>
                  </a:schemeClr>
                </a:solidFill>
                <a:cs typeface="Arial" panose="020B0604020202020204" pitchFamily="34" charset="0"/>
              </a:rPr>
              <a:t>Dirección </a:t>
            </a:r>
            <a:r>
              <a:rPr lang="es-MX" sz="3200" dirty="0">
                <a:solidFill>
                  <a:schemeClr val="bg1">
                    <a:lumMod val="50000"/>
                  </a:schemeClr>
                </a:solidFill>
                <a:cs typeface="Arial" panose="020B0604020202020204" pitchFamily="34" charset="0"/>
              </a:rPr>
              <a:t>General de Promoción y </a:t>
            </a:r>
            <a:r>
              <a:rPr lang="es-MX" sz="3200" dirty="0" smtClean="0">
                <a:solidFill>
                  <a:schemeClr val="bg1">
                    <a:lumMod val="50000"/>
                  </a:schemeClr>
                </a:solidFill>
                <a:cs typeface="Arial" panose="020B0604020202020204" pitchFamily="34" charset="0"/>
              </a:rPr>
              <a:t>Vivienda</a:t>
            </a:r>
            <a:endParaRPr lang="es-MX" sz="3200" dirty="0">
              <a:solidFill>
                <a:schemeClr val="bg1">
                  <a:lumMod val="50000"/>
                </a:schemeClr>
              </a:solidFill>
              <a:cs typeface="Arial" panose="020B0604020202020204" pitchFamily="34" charset="0"/>
            </a:endParaRPr>
          </a:p>
        </p:txBody>
      </p:sp>
      <p:pic>
        <p:nvPicPr>
          <p:cNvPr id="5" name="Imagen 4">
            <a:hlinkClick r:id="rId2" action="ppaction://hlinkfile"/>
          </p:cNvPr>
          <p:cNvPicPr>
            <a:picLocks noChangeAspect="1"/>
          </p:cNvPicPr>
          <p:nvPr/>
        </p:nvPicPr>
        <p:blipFill>
          <a:blip r:embed="rId3"/>
          <a:stretch>
            <a:fillRect/>
          </a:stretch>
        </p:blipFill>
        <p:spPr>
          <a:xfrm>
            <a:off x="4521275" y="4367080"/>
            <a:ext cx="396274" cy="402371"/>
          </a:xfrm>
          <a:prstGeom prst="rect">
            <a:avLst/>
          </a:prstGeom>
        </p:spPr>
      </p:pic>
      <p:sp>
        <p:nvSpPr>
          <p:cNvPr id="6" name="17 CuadroTexto"/>
          <p:cNvSpPr txBox="1"/>
          <p:nvPr/>
        </p:nvSpPr>
        <p:spPr>
          <a:xfrm>
            <a:off x="4220161" y="4781261"/>
            <a:ext cx="946128" cy="246221"/>
          </a:xfrm>
          <a:prstGeom prst="rect">
            <a:avLst/>
          </a:prstGeom>
          <a:noFill/>
        </p:spPr>
        <p:txBody>
          <a:bodyPr wrap="square" rtlCol="0">
            <a:spAutoFit/>
          </a:bodyPr>
          <a:lstStyle/>
          <a:p>
            <a:pPr algn="ctr"/>
            <a:r>
              <a:rPr lang="es-MX" sz="1000" b="1" dirty="0" smtClean="0">
                <a:solidFill>
                  <a:schemeClr val="bg1">
                    <a:lumMod val="50000"/>
                  </a:schemeClr>
                </a:solidFill>
              </a:rPr>
              <a:t>Oficio</a:t>
            </a:r>
          </a:p>
        </p:txBody>
      </p:sp>
    </p:spTree>
    <p:extLst>
      <p:ext uri="{BB962C8B-B14F-4D97-AF65-F5344CB8AC3E}">
        <p14:creationId xmlns:p14="http://schemas.microsoft.com/office/powerpoint/2010/main" val="17731399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número de diapositiva 2"/>
          <p:cNvSpPr>
            <a:spLocks noGrp="1"/>
          </p:cNvSpPr>
          <p:nvPr>
            <p:ph type="sldNum" sz="quarter" idx="12"/>
          </p:nvPr>
        </p:nvSpPr>
        <p:spPr/>
        <p:txBody>
          <a:bodyPr/>
          <a:lstStyle/>
          <a:p>
            <a:fld id="{08DCC1CA-BC64-9342-9FC6-0A703FD15379}" type="slidenum">
              <a:rPr lang="en-US" smtClean="0"/>
              <a:t>38</a:t>
            </a:fld>
            <a:endParaRPr lang="en-US" dirty="0"/>
          </a:p>
        </p:txBody>
      </p:sp>
      <p:sp>
        <p:nvSpPr>
          <p:cNvPr id="4" name="Rectángulo 3"/>
          <p:cNvSpPr/>
          <p:nvPr/>
        </p:nvSpPr>
        <p:spPr>
          <a:xfrm>
            <a:off x="2157212" y="2679909"/>
            <a:ext cx="4572000" cy="1668149"/>
          </a:xfrm>
          <a:prstGeom prst="rect">
            <a:avLst/>
          </a:prstGeom>
        </p:spPr>
        <p:txBody>
          <a:bodyPr wrap="square">
            <a:spAutoFit/>
          </a:bodyPr>
          <a:lstStyle/>
          <a:p>
            <a:pPr algn="ctr" eaLnBrk="0" hangingPunct="0">
              <a:spcAft>
                <a:spcPct val="20000"/>
              </a:spcAft>
              <a:defRPr/>
            </a:pPr>
            <a:r>
              <a:rPr lang="es-MX" sz="3200" b="1" dirty="0" smtClean="0">
                <a:solidFill>
                  <a:schemeClr val="bg1">
                    <a:lumMod val="50000"/>
                  </a:schemeClr>
                </a:solidFill>
                <a:cs typeface="Arial" panose="020B0604020202020204" pitchFamily="34" charset="0"/>
              </a:rPr>
              <a:t>11. Proyecto </a:t>
            </a:r>
            <a:r>
              <a:rPr lang="es-MX" sz="3200" b="1" dirty="0">
                <a:solidFill>
                  <a:schemeClr val="bg1">
                    <a:lumMod val="50000"/>
                  </a:schemeClr>
                </a:solidFill>
                <a:cs typeface="Arial" panose="020B0604020202020204" pitchFamily="34" charset="0"/>
              </a:rPr>
              <a:t>de </a:t>
            </a:r>
            <a:r>
              <a:rPr lang="es-MX" sz="3200" b="1" dirty="0" smtClean="0">
                <a:solidFill>
                  <a:schemeClr val="bg1">
                    <a:lumMod val="50000"/>
                  </a:schemeClr>
                </a:solidFill>
                <a:cs typeface="Arial" panose="020B0604020202020204" pitchFamily="34" charset="0"/>
              </a:rPr>
              <a:t>Vivienda </a:t>
            </a:r>
            <a:r>
              <a:rPr lang="es-MX" sz="3200" dirty="0" smtClean="0">
                <a:solidFill>
                  <a:schemeClr val="bg1">
                    <a:lumMod val="50000"/>
                  </a:schemeClr>
                </a:solidFill>
                <a:cs typeface="Arial" panose="020B0604020202020204" pitchFamily="34" charset="0"/>
              </a:rPr>
              <a:t> </a:t>
            </a:r>
          </a:p>
          <a:p>
            <a:pPr algn="ctr" eaLnBrk="0" hangingPunct="0">
              <a:spcAft>
                <a:spcPct val="20000"/>
              </a:spcAft>
              <a:defRPr/>
            </a:pPr>
            <a:r>
              <a:rPr lang="es-MX" sz="3200" dirty="0" smtClean="0">
                <a:solidFill>
                  <a:schemeClr val="bg1">
                    <a:lumMod val="50000"/>
                  </a:schemeClr>
                </a:solidFill>
                <a:cs typeface="Arial" panose="020B0604020202020204" pitchFamily="34" charset="0"/>
              </a:rPr>
              <a:t>Municipio </a:t>
            </a:r>
            <a:r>
              <a:rPr lang="es-MX" sz="3200" dirty="0">
                <a:solidFill>
                  <a:schemeClr val="bg1">
                    <a:lumMod val="50000"/>
                  </a:schemeClr>
                </a:solidFill>
                <a:cs typeface="Arial" panose="020B0604020202020204" pitchFamily="34" charset="0"/>
              </a:rPr>
              <a:t>de Guadalajara </a:t>
            </a:r>
            <a:r>
              <a:rPr lang="es-MX" sz="3200" dirty="0" smtClean="0">
                <a:solidFill>
                  <a:schemeClr val="bg1">
                    <a:lumMod val="50000"/>
                  </a:schemeClr>
                </a:solidFill>
                <a:cs typeface="Arial" panose="020B0604020202020204" pitchFamily="34" charset="0"/>
              </a:rPr>
              <a:t>IMUVI</a:t>
            </a:r>
            <a:endParaRPr lang="es-MX" sz="3200" dirty="0">
              <a:solidFill>
                <a:schemeClr val="bg1">
                  <a:lumMod val="50000"/>
                </a:schemeClr>
              </a:solidFill>
              <a:cs typeface="Arial" panose="020B0604020202020204" pitchFamily="34" charset="0"/>
            </a:endParaRPr>
          </a:p>
        </p:txBody>
      </p:sp>
      <p:pic>
        <p:nvPicPr>
          <p:cNvPr id="5" name="Imagen 4">
            <a:hlinkClick r:id="rId2" action="ppaction://hlinkfile"/>
          </p:cNvPr>
          <p:cNvPicPr>
            <a:picLocks noChangeAspect="1"/>
          </p:cNvPicPr>
          <p:nvPr/>
        </p:nvPicPr>
        <p:blipFill>
          <a:blip r:embed="rId3"/>
          <a:stretch>
            <a:fillRect/>
          </a:stretch>
        </p:blipFill>
        <p:spPr>
          <a:xfrm>
            <a:off x="4263698" y="4348058"/>
            <a:ext cx="396274" cy="402371"/>
          </a:xfrm>
          <a:prstGeom prst="rect">
            <a:avLst/>
          </a:prstGeom>
        </p:spPr>
      </p:pic>
      <p:sp>
        <p:nvSpPr>
          <p:cNvPr id="6" name="17 CuadroTexto"/>
          <p:cNvSpPr txBox="1"/>
          <p:nvPr/>
        </p:nvSpPr>
        <p:spPr>
          <a:xfrm>
            <a:off x="3962584" y="4762239"/>
            <a:ext cx="946128" cy="246221"/>
          </a:xfrm>
          <a:prstGeom prst="rect">
            <a:avLst/>
          </a:prstGeom>
          <a:noFill/>
        </p:spPr>
        <p:txBody>
          <a:bodyPr wrap="square" rtlCol="0">
            <a:spAutoFit/>
          </a:bodyPr>
          <a:lstStyle/>
          <a:p>
            <a:pPr algn="ctr"/>
            <a:r>
              <a:rPr lang="es-MX" sz="1000" b="1" dirty="0" smtClean="0">
                <a:solidFill>
                  <a:schemeClr val="bg1">
                    <a:lumMod val="50000"/>
                  </a:schemeClr>
                </a:solidFill>
              </a:rPr>
              <a:t>Proyecto</a:t>
            </a:r>
          </a:p>
        </p:txBody>
      </p:sp>
    </p:spTree>
    <p:extLst>
      <p:ext uri="{BB962C8B-B14F-4D97-AF65-F5344CB8AC3E}">
        <p14:creationId xmlns:p14="http://schemas.microsoft.com/office/powerpoint/2010/main" val="2837122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idx="4294967295"/>
          </p:nvPr>
        </p:nvSpPr>
        <p:spPr>
          <a:xfrm>
            <a:off x="1703210" y="78345"/>
            <a:ext cx="6735762" cy="471488"/>
          </a:xfrm>
          <a:prstGeom prst="rect">
            <a:avLst/>
          </a:prstGeom>
        </p:spPr>
        <p:txBody>
          <a:bodyPr>
            <a:noAutofit/>
          </a:bodyPr>
          <a:lstStyle/>
          <a:p>
            <a:pPr marL="0" algn="ctr"/>
            <a:r>
              <a:rPr lang="es-MX" sz="2400" b="1" dirty="0" smtClean="0">
                <a:solidFill>
                  <a:schemeClr val="bg1">
                    <a:lumMod val="95000"/>
                  </a:schemeClr>
                </a:solidFill>
              </a:rPr>
              <a:t>Cuadro de Pensionados</a:t>
            </a:r>
            <a:endParaRPr lang="es-MX" sz="2400" b="1" dirty="0">
              <a:solidFill>
                <a:schemeClr val="bg1">
                  <a:lumMod val="95000"/>
                </a:schemeClr>
              </a:solidFill>
            </a:endParaRPr>
          </a:p>
        </p:txBody>
      </p:sp>
      <p:pic>
        <p:nvPicPr>
          <p:cNvPr id="6" name="5 Imagen" descr="Dctos.png">
            <a:hlinkClick r:id="rId2" action="ppaction://hlinkpres?slideindex=1&amp;slidetitle="/>
          </p:cNvPr>
          <p:cNvPicPr>
            <a:picLocks noChangeAspect="1"/>
          </p:cNvPicPr>
          <p:nvPr/>
        </p:nvPicPr>
        <p:blipFill>
          <a:blip r:embed="rId3" cstate="print">
            <a:extLst/>
          </a:blip>
          <a:stretch>
            <a:fillRect/>
          </a:stretch>
        </p:blipFill>
        <p:spPr>
          <a:xfrm>
            <a:off x="1066141" y="6239077"/>
            <a:ext cx="390190" cy="364335"/>
          </a:xfrm>
          <a:prstGeom prst="rect">
            <a:avLst/>
          </a:prstGeom>
        </p:spPr>
      </p:pic>
      <p:sp>
        <p:nvSpPr>
          <p:cNvPr id="7" name="6 CuadroTexto"/>
          <p:cNvSpPr txBox="1"/>
          <p:nvPr/>
        </p:nvSpPr>
        <p:spPr>
          <a:xfrm>
            <a:off x="194213" y="876055"/>
            <a:ext cx="8717482" cy="830997"/>
          </a:xfrm>
          <a:prstGeom prst="rect">
            <a:avLst/>
          </a:prstGeom>
          <a:noFill/>
        </p:spPr>
        <p:txBody>
          <a:bodyPr wrap="square" rtlCol="0">
            <a:spAutoFit/>
          </a:bodyPr>
          <a:lstStyle/>
          <a:p>
            <a:pPr algn="just"/>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autorización de las siguientes pensiones y pagos únicos con efectos al 1 de septiembre de 2020:</a:t>
            </a:r>
            <a:endParaRPr lang="es-MX" sz="1600" dirty="0">
              <a:solidFill>
                <a:schemeClr val="tx1">
                  <a:lumMod val="85000"/>
                  <a:lumOff val="15000"/>
                </a:schemeClr>
              </a:solidFill>
              <a:cs typeface="Arial" pitchFamily="34" charset="0"/>
            </a:endParaRPr>
          </a:p>
        </p:txBody>
      </p:sp>
      <p:sp>
        <p:nvSpPr>
          <p:cNvPr id="11" name="17 CuadroTexto"/>
          <p:cNvSpPr txBox="1"/>
          <p:nvPr/>
        </p:nvSpPr>
        <p:spPr>
          <a:xfrm>
            <a:off x="844766" y="6544453"/>
            <a:ext cx="792088" cy="215444"/>
          </a:xfrm>
          <a:prstGeom prst="rect">
            <a:avLst/>
          </a:prstGeom>
          <a:noFill/>
        </p:spPr>
        <p:txBody>
          <a:bodyPr wrap="square" rtlCol="0">
            <a:spAutoFit/>
          </a:bodyPr>
          <a:lstStyle/>
          <a:p>
            <a:pPr algn="ctr"/>
            <a:r>
              <a:rPr lang="es-MX" sz="800" b="1" dirty="0" smtClean="0">
                <a:solidFill>
                  <a:schemeClr val="bg1">
                    <a:lumMod val="50000"/>
                  </a:schemeClr>
                </a:solidFill>
              </a:rPr>
              <a:t>Estadística</a:t>
            </a:r>
            <a:endParaRPr lang="es-MX" sz="800" b="1" dirty="0">
              <a:solidFill>
                <a:schemeClr val="bg1">
                  <a:lumMod val="50000"/>
                </a:schemeClr>
              </a:solidFill>
            </a:endParaRPr>
          </a:p>
        </p:txBody>
      </p:sp>
      <p:pic>
        <p:nvPicPr>
          <p:cNvPr id="13" name="5 Imagen" descr="Dctos.png">
            <a:hlinkClick r:id="rId4" action="ppaction://hlinkfi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1703210" y="6246642"/>
            <a:ext cx="420077" cy="392242"/>
          </a:xfrm>
          <a:prstGeom prst="rect">
            <a:avLst/>
          </a:prstGeom>
        </p:spPr>
      </p:pic>
      <p:sp>
        <p:nvSpPr>
          <p:cNvPr id="14" name="17 CuadroTexto"/>
          <p:cNvSpPr txBox="1"/>
          <p:nvPr/>
        </p:nvSpPr>
        <p:spPr>
          <a:xfrm>
            <a:off x="1448110" y="6557743"/>
            <a:ext cx="855394" cy="215444"/>
          </a:xfrm>
          <a:prstGeom prst="rect">
            <a:avLst/>
          </a:prstGeom>
          <a:noFill/>
        </p:spPr>
        <p:txBody>
          <a:bodyPr wrap="square" rtlCol="0">
            <a:spAutoFit/>
          </a:bodyPr>
          <a:lstStyle/>
          <a:p>
            <a:pPr algn="ctr"/>
            <a:r>
              <a:rPr lang="es-MX" sz="800" b="1" dirty="0" smtClean="0">
                <a:solidFill>
                  <a:schemeClr val="bg1">
                    <a:lumMod val="50000"/>
                  </a:schemeClr>
                </a:solidFill>
              </a:rPr>
              <a:t>Altas y Bajas</a:t>
            </a:r>
            <a:endParaRPr lang="es-MX" sz="800" b="1" dirty="0">
              <a:solidFill>
                <a:schemeClr val="bg1">
                  <a:lumMod val="50000"/>
                </a:schemeClr>
              </a:solidFill>
            </a:endParaRPr>
          </a:p>
        </p:txBody>
      </p:sp>
      <p:pic>
        <p:nvPicPr>
          <p:cNvPr id="15" name="5 Imagen" descr="Dctos.png">
            <a:hlinkClick r:id="rId6" action="ppaction://hlinkpres?slideindex=1&amp;slidetitle="/>
          </p:cNvPr>
          <p:cNvPicPr>
            <a:picLocks noChangeAspect="1"/>
          </p:cNvPicPr>
          <p:nvPr/>
        </p:nvPicPr>
        <p:blipFill>
          <a:blip r:embed="rId5" cstate="print">
            <a:clrChange>
              <a:clrFrom>
                <a:srgbClr val="FEFEFE"/>
              </a:clrFrom>
              <a:clrTo>
                <a:srgbClr val="FEFEFE">
                  <a:alpha val="0"/>
                </a:srgbClr>
              </a:clrTo>
            </a:clrChange>
          </a:blip>
          <a:stretch>
            <a:fillRect/>
          </a:stretch>
        </p:blipFill>
        <p:spPr>
          <a:xfrm>
            <a:off x="410377" y="6227658"/>
            <a:ext cx="441188" cy="396876"/>
          </a:xfrm>
          <a:prstGeom prst="rect">
            <a:avLst/>
          </a:prstGeom>
        </p:spPr>
      </p:pic>
      <p:sp>
        <p:nvSpPr>
          <p:cNvPr id="16" name="17 CuadroTexto"/>
          <p:cNvSpPr txBox="1"/>
          <p:nvPr/>
        </p:nvSpPr>
        <p:spPr>
          <a:xfrm>
            <a:off x="246534" y="6544453"/>
            <a:ext cx="792088" cy="215444"/>
          </a:xfrm>
          <a:prstGeom prst="rect">
            <a:avLst/>
          </a:prstGeom>
          <a:noFill/>
        </p:spPr>
        <p:txBody>
          <a:bodyPr wrap="square" rtlCol="0">
            <a:spAutoFit/>
          </a:bodyPr>
          <a:lstStyle/>
          <a:p>
            <a:pPr algn="ctr"/>
            <a:r>
              <a:rPr lang="es-MX" sz="800" b="1" dirty="0" smtClean="0">
                <a:solidFill>
                  <a:schemeClr val="bg1">
                    <a:lumMod val="50000"/>
                  </a:schemeClr>
                </a:solidFill>
              </a:rPr>
              <a:t>&gt;$50,000</a:t>
            </a:r>
            <a:endParaRPr lang="es-MX" sz="800" b="1" dirty="0">
              <a:solidFill>
                <a:schemeClr val="bg1">
                  <a:lumMod val="50000"/>
                </a:schemeClr>
              </a:solidFill>
            </a:endParaRPr>
          </a:p>
        </p:txBody>
      </p:sp>
      <p:pic>
        <p:nvPicPr>
          <p:cNvPr id="18" name="5 Imagen" descr="Dctos.png">
            <a:hlinkClick r:id="rId7" action="ppaction://hlinkpres?slideindex=1&amp;slidetitle="/>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2550383" y="6232950"/>
            <a:ext cx="419373" cy="391584"/>
          </a:xfrm>
          <a:prstGeom prst="rect">
            <a:avLst/>
          </a:prstGeom>
        </p:spPr>
      </p:pic>
      <p:sp>
        <p:nvSpPr>
          <p:cNvPr id="19" name="17 CuadroTexto"/>
          <p:cNvSpPr txBox="1"/>
          <p:nvPr/>
        </p:nvSpPr>
        <p:spPr>
          <a:xfrm>
            <a:off x="2059675" y="6557743"/>
            <a:ext cx="1565845" cy="215444"/>
          </a:xfrm>
          <a:prstGeom prst="rect">
            <a:avLst/>
          </a:prstGeom>
          <a:noFill/>
        </p:spPr>
        <p:txBody>
          <a:bodyPr wrap="square" rtlCol="0">
            <a:spAutoFit/>
          </a:bodyPr>
          <a:lstStyle/>
          <a:p>
            <a:pPr algn="ctr"/>
            <a:r>
              <a:rPr lang="es-MX" sz="800" b="1" dirty="0" smtClean="0">
                <a:solidFill>
                  <a:schemeClr val="bg1">
                    <a:lumMod val="50000"/>
                  </a:schemeClr>
                </a:solidFill>
              </a:rPr>
              <a:t>Comparativo Altas </a:t>
            </a:r>
            <a:r>
              <a:rPr lang="es-MX" sz="800" b="1" dirty="0">
                <a:solidFill>
                  <a:schemeClr val="bg1">
                    <a:lumMod val="50000"/>
                  </a:schemeClr>
                </a:solidFill>
              </a:rPr>
              <a:t>y Bajas</a:t>
            </a:r>
          </a:p>
        </p:txBody>
      </p:sp>
      <p:sp>
        <p:nvSpPr>
          <p:cNvPr id="3" name="Marcador de número de diapositiva 2"/>
          <p:cNvSpPr>
            <a:spLocks noGrp="1"/>
          </p:cNvSpPr>
          <p:nvPr>
            <p:ph type="sldNum" sz="quarter" idx="4"/>
          </p:nvPr>
        </p:nvSpPr>
        <p:spPr/>
        <p:txBody>
          <a:bodyPr/>
          <a:lstStyle/>
          <a:p>
            <a:fld id="{08DCC1CA-BC64-9342-9FC6-0A703FD15379}" type="slidenum">
              <a:rPr lang="en-US" smtClean="0"/>
              <a:pPr/>
              <a:t>3</a:t>
            </a:fld>
            <a:endParaRPr lang="en-US" dirty="0"/>
          </a:p>
        </p:txBody>
      </p:sp>
      <p:pic>
        <p:nvPicPr>
          <p:cNvPr id="20" name="Imagen 19"/>
          <p:cNvPicPr>
            <a:picLocks noChangeAspect="1"/>
          </p:cNvPicPr>
          <p:nvPr/>
        </p:nvPicPr>
        <p:blipFill>
          <a:blip r:embed="rId8"/>
          <a:stretch>
            <a:fillRect/>
          </a:stretch>
        </p:blipFill>
        <p:spPr>
          <a:xfrm>
            <a:off x="194213" y="1754025"/>
            <a:ext cx="8794965" cy="4297969"/>
          </a:xfrm>
          <a:prstGeom prst="rect">
            <a:avLst/>
          </a:prstGeom>
        </p:spPr>
      </p:pic>
    </p:spTree>
    <p:extLst>
      <p:ext uri="{BB962C8B-B14F-4D97-AF65-F5344CB8AC3E}">
        <p14:creationId xmlns:p14="http://schemas.microsoft.com/office/powerpoint/2010/main" val="32290810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número de diapositiva 2"/>
          <p:cNvSpPr>
            <a:spLocks noGrp="1"/>
          </p:cNvSpPr>
          <p:nvPr>
            <p:ph type="sldNum" sz="quarter" idx="12"/>
          </p:nvPr>
        </p:nvSpPr>
        <p:spPr/>
        <p:txBody>
          <a:bodyPr/>
          <a:lstStyle/>
          <a:p>
            <a:fld id="{08DCC1CA-BC64-9342-9FC6-0A703FD15379}" type="slidenum">
              <a:rPr lang="en-US" smtClean="0"/>
              <a:t>39</a:t>
            </a:fld>
            <a:endParaRPr lang="en-US" dirty="0"/>
          </a:p>
        </p:txBody>
      </p:sp>
      <p:sp>
        <p:nvSpPr>
          <p:cNvPr id="4" name="Rectángulo 3"/>
          <p:cNvSpPr/>
          <p:nvPr/>
        </p:nvSpPr>
        <p:spPr>
          <a:xfrm>
            <a:off x="938591" y="2778546"/>
            <a:ext cx="7638739" cy="1668149"/>
          </a:xfrm>
          <a:prstGeom prst="rect">
            <a:avLst/>
          </a:prstGeom>
        </p:spPr>
        <p:txBody>
          <a:bodyPr wrap="square">
            <a:spAutoFit/>
          </a:bodyPr>
          <a:lstStyle/>
          <a:p>
            <a:pPr algn="ctr" eaLnBrk="0" hangingPunct="0">
              <a:spcAft>
                <a:spcPct val="20000"/>
              </a:spcAft>
              <a:defRPr/>
            </a:pPr>
            <a:r>
              <a:rPr lang="es-MX" sz="3200" b="1" dirty="0" smtClean="0">
                <a:solidFill>
                  <a:schemeClr val="bg1">
                    <a:lumMod val="50000"/>
                  </a:schemeClr>
                </a:solidFill>
                <a:cs typeface="Arial" panose="020B0604020202020204" pitchFamily="34" charset="0"/>
              </a:rPr>
              <a:t>12. Dirección </a:t>
            </a:r>
            <a:r>
              <a:rPr lang="es-MX" sz="3200" b="1" dirty="0">
                <a:solidFill>
                  <a:schemeClr val="bg1">
                    <a:lumMod val="50000"/>
                  </a:schemeClr>
                </a:solidFill>
                <a:cs typeface="Arial" panose="020B0604020202020204" pitchFamily="34" charset="0"/>
              </a:rPr>
              <a:t>General </a:t>
            </a:r>
            <a:r>
              <a:rPr lang="es-MX" sz="3200" b="1" dirty="0" smtClean="0">
                <a:solidFill>
                  <a:schemeClr val="bg1">
                    <a:lumMod val="50000"/>
                  </a:schemeClr>
                </a:solidFill>
                <a:cs typeface="Arial" panose="020B0604020202020204" pitchFamily="34" charset="0"/>
              </a:rPr>
              <a:t>Jurídica</a:t>
            </a:r>
          </a:p>
          <a:p>
            <a:pPr algn="ctr" eaLnBrk="0" hangingPunct="0">
              <a:spcAft>
                <a:spcPct val="20000"/>
              </a:spcAft>
              <a:defRPr/>
            </a:pPr>
            <a:r>
              <a:rPr lang="es-MX" sz="3200" b="1" dirty="0" smtClean="0">
                <a:solidFill>
                  <a:schemeClr val="bg1">
                    <a:lumMod val="50000"/>
                  </a:schemeClr>
                </a:solidFill>
                <a:cs typeface="Arial" panose="020B0604020202020204" pitchFamily="34" charset="0"/>
              </a:rPr>
              <a:t> </a:t>
            </a:r>
            <a:r>
              <a:rPr lang="es-MX" sz="3200" dirty="0" smtClean="0">
                <a:solidFill>
                  <a:schemeClr val="bg1">
                    <a:lumMod val="50000"/>
                  </a:schemeClr>
                </a:solidFill>
                <a:cs typeface="Arial" panose="020B0604020202020204" pitchFamily="34" charset="0"/>
              </a:rPr>
              <a:t> </a:t>
            </a:r>
            <a:r>
              <a:rPr lang="es-MX" sz="3200" dirty="0">
                <a:solidFill>
                  <a:schemeClr val="bg1">
                    <a:lumMod val="50000"/>
                  </a:schemeClr>
                </a:solidFill>
                <a:cs typeface="Arial" panose="020B0604020202020204" pitchFamily="34" charset="0"/>
              </a:rPr>
              <a:t>Suplantación de Identidad de Servidores Públicos</a:t>
            </a:r>
            <a:r>
              <a:rPr lang="es-MX" sz="3200" dirty="0" smtClean="0">
                <a:solidFill>
                  <a:schemeClr val="bg1">
                    <a:lumMod val="50000"/>
                  </a:schemeClr>
                </a:solidFill>
                <a:cs typeface="Arial" panose="020B0604020202020204" pitchFamily="34" charset="0"/>
              </a:rPr>
              <a:t>.</a:t>
            </a:r>
            <a:endParaRPr lang="es-MX" sz="3200" b="1" dirty="0">
              <a:solidFill>
                <a:schemeClr val="bg1">
                  <a:lumMod val="50000"/>
                </a:schemeClr>
              </a:solidFill>
              <a:cs typeface="Arial" panose="020B0604020202020204" pitchFamily="34" charset="0"/>
            </a:endParaRPr>
          </a:p>
        </p:txBody>
      </p:sp>
      <p:pic>
        <p:nvPicPr>
          <p:cNvPr id="5" name="Imagen 4">
            <a:hlinkClick r:id="rId2" action="ppaction://hlinkfile"/>
          </p:cNvPr>
          <p:cNvPicPr>
            <a:picLocks noChangeAspect="1"/>
          </p:cNvPicPr>
          <p:nvPr/>
        </p:nvPicPr>
        <p:blipFill>
          <a:blip r:embed="rId3"/>
          <a:stretch>
            <a:fillRect/>
          </a:stretch>
        </p:blipFill>
        <p:spPr>
          <a:xfrm>
            <a:off x="4392487" y="4446695"/>
            <a:ext cx="396274" cy="402371"/>
          </a:xfrm>
          <a:prstGeom prst="rect">
            <a:avLst/>
          </a:prstGeom>
        </p:spPr>
      </p:pic>
      <p:sp>
        <p:nvSpPr>
          <p:cNvPr id="6" name="17 CuadroTexto"/>
          <p:cNvSpPr txBox="1"/>
          <p:nvPr/>
        </p:nvSpPr>
        <p:spPr>
          <a:xfrm>
            <a:off x="4091373" y="4860876"/>
            <a:ext cx="946128" cy="246221"/>
          </a:xfrm>
          <a:prstGeom prst="rect">
            <a:avLst/>
          </a:prstGeom>
          <a:noFill/>
        </p:spPr>
        <p:txBody>
          <a:bodyPr wrap="square" rtlCol="0">
            <a:spAutoFit/>
          </a:bodyPr>
          <a:lstStyle/>
          <a:p>
            <a:pPr algn="ctr"/>
            <a:r>
              <a:rPr lang="es-MX" sz="1000" b="1" dirty="0" smtClean="0">
                <a:solidFill>
                  <a:schemeClr val="bg1">
                    <a:lumMod val="50000"/>
                  </a:schemeClr>
                </a:solidFill>
              </a:rPr>
              <a:t>Oficio</a:t>
            </a:r>
          </a:p>
        </p:txBody>
      </p:sp>
    </p:spTree>
    <p:extLst>
      <p:ext uri="{BB962C8B-B14F-4D97-AF65-F5344CB8AC3E}">
        <p14:creationId xmlns:p14="http://schemas.microsoft.com/office/powerpoint/2010/main" val="22956873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204695" y="1884579"/>
            <a:ext cx="6986267" cy="4181369"/>
          </a:xfrm>
        </p:spPr>
        <p:txBody>
          <a:bodyPr>
            <a:normAutofit/>
          </a:bodyPr>
          <a:lstStyle/>
          <a:p>
            <a:pPr algn="just"/>
            <a:r>
              <a:rPr lang="es-MX" sz="1800" dirty="0" smtClean="0">
                <a:solidFill>
                  <a:schemeClr val="tx1"/>
                </a:solidFill>
              </a:rPr>
              <a:t>“Se somete a consideración del Pleno del Consejo Directivo del Instituto de Pensiones del Estado de Jalisco para que todos aquéllos asuntos en donde algún servidor público se vea involucrado en los delitos de suplantación de identidad previa denuncia del (los) afectado (s) o víctima (s) y del Instituto de Pensiones del Estado de Jalisco, respectivamente, se proceda a la suspensión del descuento en nómina motivado por ese ilícito; siempre y cuando se haya emitido el dictamen en materia de caligrafía y grafoscopía por parte del Instituto de Ciencias Forenses del Estado de Jalisco e integrado a la Carpeta de Investigación correspondiente en el que se determina no ser la firma de la persona objeto de la suplantación…”</a:t>
            </a:r>
            <a:endParaRPr lang="es-MX" sz="1800" dirty="0">
              <a:solidFill>
                <a:schemeClr val="tx1"/>
              </a:solidFill>
            </a:endParaRPr>
          </a:p>
        </p:txBody>
      </p:sp>
      <p:sp>
        <p:nvSpPr>
          <p:cNvPr id="2" name="Marcador de número de diapositiva 1"/>
          <p:cNvSpPr>
            <a:spLocks noGrp="1"/>
          </p:cNvSpPr>
          <p:nvPr>
            <p:ph type="sldNum" sz="quarter" idx="12"/>
          </p:nvPr>
        </p:nvSpPr>
        <p:spPr/>
        <p:txBody>
          <a:bodyPr/>
          <a:lstStyle/>
          <a:p>
            <a:fld id="{DAC64CB2-18B3-4264-86FE-B27E67413352}" type="slidenum">
              <a:rPr lang="es-MX" smtClean="0"/>
              <a:t>40</a:t>
            </a:fld>
            <a:endParaRPr lang="es-MX"/>
          </a:p>
        </p:txBody>
      </p:sp>
      <p:sp>
        <p:nvSpPr>
          <p:cNvPr id="4" name="Rectángulo 3"/>
          <p:cNvSpPr/>
          <p:nvPr/>
        </p:nvSpPr>
        <p:spPr>
          <a:xfrm>
            <a:off x="1700010" y="0"/>
            <a:ext cx="7443989" cy="461665"/>
          </a:xfrm>
          <a:prstGeom prst="rect">
            <a:avLst/>
          </a:prstGeom>
        </p:spPr>
        <p:txBody>
          <a:bodyPr wrap="square">
            <a:spAutoFit/>
          </a:bodyPr>
          <a:lstStyle/>
          <a:p>
            <a:pPr algn="ctr"/>
            <a:r>
              <a:rPr lang="es-MX" sz="2400" b="1" dirty="0" smtClean="0">
                <a:solidFill>
                  <a:schemeClr val="bg1"/>
                </a:solidFill>
                <a:cs typeface="Arial" panose="020B0604020202020204" pitchFamily="34" charset="0"/>
              </a:rPr>
              <a:t>ASUNTOS VARIOS </a:t>
            </a:r>
          </a:p>
        </p:txBody>
      </p:sp>
      <p:sp>
        <p:nvSpPr>
          <p:cNvPr id="5" name="Rectángulo 4"/>
          <p:cNvSpPr/>
          <p:nvPr/>
        </p:nvSpPr>
        <p:spPr>
          <a:xfrm>
            <a:off x="1094703" y="757623"/>
            <a:ext cx="7096259" cy="830997"/>
          </a:xfrm>
          <a:prstGeom prst="rect">
            <a:avLst/>
          </a:prstGeom>
        </p:spPr>
        <p:txBody>
          <a:bodyPr wrap="square">
            <a:spAutoFit/>
          </a:bodyPr>
          <a:lstStyle/>
          <a:p>
            <a:pPr algn="ctr"/>
            <a:r>
              <a:rPr lang="es-MX" sz="2400" b="1" dirty="0">
                <a:cs typeface="Arial" panose="020B0604020202020204" pitchFamily="34" charset="0"/>
              </a:rPr>
              <a:t>Dirección General Jurídica </a:t>
            </a:r>
          </a:p>
          <a:p>
            <a:pPr algn="ctr"/>
            <a:r>
              <a:rPr lang="es-MX" sz="2400" dirty="0" smtClean="0">
                <a:cs typeface="Arial" panose="020B0604020202020204" pitchFamily="34" charset="0"/>
              </a:rPr>
              <a:t>Suplantación </a:t>
            </a:r>
            <a:r>
              <a:rPr lang="es-MX" sz="2400" dirty="0">
                <a:cs typeface="Arial" panose="020B0604020202020204" pitchFamily="34" charset="0"/>
              </a:rPr>
              <a:t>de Identidad de Servidores Públicos.</a:t>
            </a:r>
            <a:endParaRPr lang="es-MX" sz="2400" b="1" dirty="0">
              <a:cs typeface="Arial" panose="020B0604020202020204" pitchFamily="34" charset="0"/>
            </a:endParaRPr>
          </a:p>
        </p:txBody>
      </p:sp>
    </p:spTree>
    <p:extLst>
      <p:ext uri="{BB962C8B-B14F-4D97-AF65-F5344CB8AC3E}">
        <p14:creationId xmlns:p14="http://schemas.microsoft.com/office/powerpoint/2010/main" val="36602488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número de diapositiva 2"/>
          <p:cNvSpPr>
            <a:spLocks noGrp="1"/>
          </p:cNvSpPr>
          <p:nvPr>
            <p:ph type="sldNum" sz="quarter" idx="12"/>
          </p:nvPr>
        </p:nvSpPr>
        <p:spPr/>
        <p:txBody>
          <a:bodyPr/>
          <a:lstStyle/>
          <a:p>
            <a:fld id="{08DCC1CA-BC64-9342-9FC6-0A703FD15379}" type="slidenum">
              <a:rPr lang="en-US" smtClean="0"/>
              <a:t>41</a:t>
            </a:fld>
            <a:endParaRPr lang="en-US" dirty="0"/>
          </a:p>
        </p:txBody>
      </p:sp>
      <p:sp>
        <p:nvSpPr>
          <p:cNvPr id="4" name="Rectángulo 3"/>
          <p:cNvSpPr/>
          <p:nvPr/>
        </p:nvSpPr>
        <p:spPr>
          <a:xfrm>
            <a:off x="1141926" y="2642196"/>
            <a:ext cx="6478074" cy="1668149"/>
          </a:xfrm>
          <a:prstGeom prst="rect">
            <a:avLst/>
          </a:prstGeom>
        </p:spPr>
        <p:txBody>
          <a:bodyPr wrap="square">
            <a:spAutoFit/>
          </a:bodyPr>
          <a:lstStyle/>
          <a:p>
            <a:pPr algn="ctr" eaLnBrk="0" hangingPunct="0">
              <a:spcAft>
                <a:spcPct val="20000"/>
              </a:spcAft>
              <a:defRPr/>
            </a:pPr>
            <a:r>
              <a:rPr lang="es-MX" sz="3200" b="1" dirty="0" smtClean="0">
                <a:solidFill>
                  <a:schemeClr val="bg1">
                    <a:lumMod val="50000"/>
                  </a:schemeClr>
                </a:solidFill>
                <a:cs typeface="Arial" panose="020B0604020202020204" pitchFamily="34" charset="0"/>
              </a:rPr>
              <a:t>13. Propuesta </a:t>
            </a:r>
            <a:r>
              <a:rPr lang="es-MX" sz="3200" b="1" dirty="0">
                <a:solidFill>
                  <a:schemeClr val="bg1">
                    <a:lumMod val="50000"/>
                  </a:schemeClr>
                </a:solidFill>
                <a:cs typeface="Arial" panose="020B0604020202020204" pitchFamily="34" charset="0"/>
              </a:rPr>
              <a:t>de </a:t>
            </a:r>
            <a:r>
              <a:rPr lang="es-MX" sz="3200" b="1" dirty="0" smtClean="0">
                <a:solidFill>
                  <a:schemeClr val="bg1">
                    <a:lumMod val="50000"/>
                  </a:schemeClr>
                </a:solidFill>
                <a:cs typeface="Arial" panose="020B0604020202020204" pitchFamily="34" charset="0"/>
              </a:rPr>
              <a:t>Venta</a:t>
            </a:r>
          </a:p>
          <a:p>
            <a:pPr algn="ctr" eaLnBrk="0" hangingPunct="0">
              <a:spcAft>
                <a:spcPct val="20000"/>
              </a:spcAft>
              <a:defRPr/>
            </a:pPr>
            <a:r>
              <a:rPr lang="es-MX" sz="3200" b="1" dirty="0" smtClean="0">
                <a:solidFill>
                  <a:schemeClr val="bg1">
                    <a:lumMod val="50000"/>
                  </a:schemeClr>
                </a:solidFill>
                <a:cs typeface="Arial" panose="020B0604020202020204" pitchFamily="34" charset="0"/>
              </a:rPr>
              <a:t> </a:t>
            </a:r>
            <a:r>
              <a:rPr lang="es-MX" sz="3200" dirty="0">
                <a:solidFill>
                  <a:schemeClr val="bg1">
                    <a:lumMod val="50000"/>
                  </a:schemeClr>
                </a:solidFill>
                <a:cs typeface="Arial" panose="020B0604020202020204" pitchFamily="34" charset="0"/>
              </a:rPr>
              <a:t>Fraccionamiento Rinconada los Fresnos</a:t>
            </a:r>
            <a:endParaRPr lang="es-MX" sz="3200" dirty="0">
              <a:solidFill>
                <a:schemeClr val="bg2">
                  <a:lumMod val="50000"/>
                </a:schemeClr>
              </a:solidFill>
            </a:endParaRPr>
          </a:p>
        </p:txBody>
      </p:sp>
      <p:pic>
        <p:nvPicPr>
          <p:cNvPr id="5" name="Imagen 4">
            <a:hlinkClick r:id="rId2" action="ppaction://hlinkfile"/>
          </p:cNvPr>
          <p:cNvPicPr>
            <a:picLocks noChangeAspect="1"/>
          </p:cNvPicPr>
          <p:nvPr/>
        </p:nvPicPr>
        <p:blipFill>
          <a:blip r:embed="rId3"/>
          <a:stretch>
            <a:fillRect/>
          </a:stretch>
        </p:blipFill>
        <p:spPr>
          <a:xfrm>
            <a:off x="4250819" y="4310345"/>
            <a:ext cx="396274" cy="402371"/>
          </a:xfrm>
          <a:prstGeom prst="rect">
            <a:avLst/>
          </a:prstGeom>
        </p:spPr>
      </p:pic>
      <p:sp>
        <p:nvSpPr>
          <p:cNvPr id="6" name="17 CuadroTexto"/>
          <p:cNvSpPr txBox="1"/>
          <p:nvPr/>
        </p:nvSpPr>
        <p:spPr>
          <a:xfrm>
            <a:off x="3949705" y="4724526"/>
            <a:ext cx="946128" cy="246221"/>
          </a:xfrm>
          <a:prstGeom prst="rect">
            <a:avLst/>
          </a:prstGeom>
          <a:noFill/>
        </p:spPr>
        <p:txBody>
          <a:bodyPr wrap="square" rtlCol="0">
            <a:spAutoFit/>
          </a:bodyPr>
          <a:lstStyle/>
          <a:p>
            <a:pPr algn="ctr"/>
            <a:r>
              <a:rPr lang="es-MX" sz="1000" b="1" dirty="0" smtClean="0">
                <a:solidFill>
                  <a:schemeClr val="bg1">
                    <a:lumMod val="50000"/>
                  </a:schemeClr>
                </a:solidFill>
              </a:rPr>
              <a:t>Solicitud</a:t>
            </a:r>
          </a:p>
        </p:txBody>
      </p:sp>
    </p:spTree>
    <p:extLst>
      <p:ext uri="{BB962C8B-B14F-4D97-AF65-F5344CB8AC3E}">
        <p14:creationId xmlns:p14="http://schemas.microsoft.com/office/powerpoint/2010/main" val="12695650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3341" y="2768958"/>
            <a:ext cx="6326659" cy="1143000"/>
          </a:xfrm>
        </p:spPr>
        <p:txBody>
          <a:bodyPr/>
          <a:lstStyle/>
          <a:p>
            <a:r>
              <a:rPr lang="es-MX" sz="3200" b="1" dirty="0" smtClean="0">
                <a:solidFill>
                  <a:schemeClr val="bg2">
                    <a:lumMod val="50000"/>
                  </a:schemeClr>
                </a:solidFill>
              </a:rPr>
              <a:t>14. Asuntos Varios</a:t>
            </a:r>
            <a:r>
              <a:rPr lang="es-MX" sz="3200" b="1" u="sng" dirty="0" smtClean="0">
                <a:solidFill>
                  <a:schemeClr val="bg1">
                    <a:lumMod val="50000"/>
                  </a:schemeClr>
                </a:solidFill>
              </a:rPr>
              <a:t> </a:t>
            </a:r>
            <a:r>
              <a:rPr lang="es-MX" sz="3200" b="1" u="sng" dirty="0">
                <a:solidFill>
                  <a:schemeClr val="bg1">
                    <a:lumMod val="50000"/>
                  </a:schemeClr>
                </a:solidFill>
              </a:rPr>
              <a:t/>
            </a:r>
            <a:br>
              <a:rPr lang="es-MX" sz="3200" b="1" u="sng" dirty="0">
                <a:solidFill>
                  <a:schemeClr val="bg1">
                    <a:lumMod val="50000"/>
                  </a:schemeClr>
                </a:solidFill>
              </a:rPr>
            </a:br>
            <a:endParaRPr lang="es-MX" sz="3200" dirty="0">
              <a:solidFill>
                <a:schemeClr val="bg2">
                  <a:lumMod val="50000"/>
                </a:schemeClr>
              </a:solidFill>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42</a:t>
            </a:fld>
            <a:endParaRPr lang="en-US" dirty="0"/>
          </a:p>
        </p:txBody>
      </p:sp>
    </p:spTree>
    <p:extLst>
      <p:ext uri="{BB962C8B-B14F-4D97-AF65-F5344CB8AC3E}">
        <p14:creationId xmlns:p14="http://schemas.microsoft.com/office/powerpoint/2010/main" val="27452390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708802" y="28225"/>
            <a:ext cx="6684136" cy="482584"/>
          </a:xfrm>
        </p:spPr>
        <p:txBody>
          <a:bodyPr>
            <a:normAutofit/>
          </a:bodyPr>
          <a:lstStyle/>
          <a:p>
            <a:pPr algn="ctr"/>
            <a:r>
              <a:rPr lang="es-MX" sz="2400" b="1" dirty="0" smtClean="0">
                <a:solidFill>
                  <a:schemeClr val="bg1"/>
                </a:solidFill>
                <a:latin typeface="+mn-lt"/>
                <a:cs typeface="Arial" panose="020B0604020202020204" pitchFamily="34" charset="0"/>
              </a:rPr>
              <a:t>Asuntos Varios</a:t>
            </a:r>
            <a:endParaRPr lang="es-MX" sz="2400" b="1" dirty="0">
              <a:solidFill>
                <a:schemeClr val="bg1"/>
              </a:solidFill>
              <a:latin typeface="+mn-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08DCC1CA-BC64-9342-9FC6-0A703FD15379}" type="slidenum">
              <a:rPr lang="en-US" smtClean="0"/>
              <a:pPr/>
              <a:t>43</a:t>
            </a:fld>
            <a:endParaRPr lang="en-US" dirty="0"/>
          </a:p>
        </p:txBody>
      </p:sp>
      <p:sp>
        <p:nvSpPr>
          <p:cNvPr id="13" name="CuadroTexto 12"/>
          <p:cNvSpPr txBox="1"/>
          <p:nvPr/>
        </p:nvSpPr>
        <p:spPr>
          <a:xfrm>
            <a:off x="947412" y="1994719"/>
            <a:ext cx="6016113" cy="3477875"/>
          </a:xfrm>
          <a:prstGeom prst="rect">
            <a:avLst/>
          </a:prstGeom>
          <a:noFill/>
        </p:spPr>
        <p:txBody>
          <a:bodyPr wrap="square" rtlCol="0">
            <a:spAutoFit/>
          </a:bodyPr>
          <a:lstStyle/>
          <a:p>
            <a:pPr marL="342900" indent="-342900">
              <a:buAutoNum type="arabicPeriod"/>
            </a:pPr>
            <a:r>
              <a:rPr lang="es-MX" sz="2000" b="1" dirty="0" smtClean="0">
                <a:solidFill>
                  <a:schemeClr val="bg1">
                    <a:lumMod val="50000"/>
                  </a:schemeClr>
                </a:solidFill>
                <a:latin typeface="+mj-lt"/>
                <a:cs typeface="Arial" panose="020B0604020202020204" pitchFamily="34" charset="0"/>
              </a:rPr>
              <a:t>Préstamo Corto Plazo Especial – Propuesta FESIJAL</a:t>
            </a:r>
          </a:p>
          <a:p>
            <a:pPr marL="342900" indent="-342900">
              <a:buAutoNum type="arabicPeriod"/>
            </a:pPr>
            <a:endParaRPr lang="es-MX" sz="2000" b="1" dirty="0" smtClean="0">
              <a:solidFill>
                <a:schemeClr val="bg1">
                  <a:lumMod val="50000"/>
                </a:schemeClr>
              </a:solidFill>
              <a:latin typeface="+mj-lt"/>
              <a:cs typeface="Arial" panose="020B0604020202020204" pitchFamily="34" charset="0"/>
            </a:endParaRPr>
          </a:p>
          <a:p>
            <a:pPr marL="342900" indent="-342900">
              <a:buAutoNum type="arabicPeriod"/>
            </a:pPr>
            <a:r>
              <a:rPr lang="es-MX" sz="2000" b="1" dirty="0" smtClean="0">
                <a:solidFill>
                  <a:schemeClr val="bg1">
                    <a:lumMod val="50000"/>
                  </a:schemeClr>
                </a:solidFill>
                <a:latin typeface="+mj-lt"/>
                <a:cs typeface="Arial" panose="020B0604020202020204" pitchFamily="34" charset="0"/>
              </a:rPr>
              <a:t>Solicitud de Prestación PLMP en Periodo de Suspensión COVID - </a:t>
            </a:r>
            <a:r>
              <a:rPr lang="es-MX" sz="2000" dirty="0" smtClean="0">
                <a:solidFill>
                  <a:schemeClr val="bg1">
                    <a:lumMod val="50000"/>
                  </a:schemeClr>
                </a:solidFill>
                <a:latin typeface="+mj-lt"/>
                <a:cs typeface="Arial" panose="020B0604020202020204" pitchFamily="34" charset="0"/>
              </a:rPr>
              <a:t> Calamateo Delgadillo María de los Remedios (Revisar si adeudo está en Jurídico)</a:t>
            </a:r>
          </a:p>
          <a:p>
            <a:pPr marL="342900" indent="-342900">
              <a:buAutoNum type="arabicPeriod"/>
            </a:pPr>
            <a:endParaRPr lang="es-MX" sz="2000" dirty="0">
              <a:solidFill>
                <a:schemeClr val="bg1">
                  <a:lumMod val="50000"/>
                </a:schemeClr>
              </a:solidFill>
              <a:latin typeface="+mj-lt"/>
              <a:cs typeface="Arial" panose="020B0604020202020204" pitchFamily="34" charset="0"/>
            </a:endParaRPr>
          </a:p>
          <a:p>
            <a:pPr marL="342900" indent="-342900">
              <a:buAutoNum type="arabicPeriod"/>
            </a:pPr>
            <a:r>
              <a:rPr lang="es-MX" sz="2000" b="1" dirty="0" smtClean="0">
                <a:solidFill>
                  <a:schemeClr val="bg1">
                    <a:lumMod val="50000"/>
                  </a:schemeClr>
                </a:solidFill>
                <a:latin typeface="+mj-lt"/>
                <a:cs typeface="Arial" panose="020B0604020202020204" pitchFamily="34" charset="0"/>
              </a:rPr>
              <a:t>Información Fideicomisos</a:t>
            </a:r>
          </a:p>
          <a:p>
            <a:pPr marL="800100" lvl="1" indent="-342900">
              <a:buAutoNum type="arabicPeriod"/>
            </a:pPr>
            <a:r>
              <a:rPr lang="es-MX" sz="2000" b="1" dirty="0" smtClean="0">
                <a:solidFill>
                  <a:schemeClr val="bg1">
                    <a:lumMod val="50000"/>
                  </a:schemeClr>
                </a:solidFill>
                <a:latin typeface="+mj-lt"/>
                <a:cs typeface="Arial" panose="020B0604020202020204" pitchFamily="34" charset="0"/>
              </a:rPr>
              <a:t>Mesa de Trabajo</a:t>
            </a:r>
          </a:p>
          <a:p>
            <a:pPr marL="800100" lvl="1" indent="-342900">
              <a:buAutoNum type="arabicPeriod"/>
            </a:pPr>
            <a:r>
              <a:rPr lang="es-MX" sz="2000" b="1" dirty="0" smtClean="0">
                <a:solidFill>
                  <a:schemeClr val="bg1">
                    <a:lumMod val="50000"/>
                  </a:schemeClr>
                </a:solidFill>
                <a:latin typeface="+mj-lt"/>
                <a:cs typeface="Arial" panose="020B0604020202020204" pitchFamily="34" charset="0"/>
              </a:rPr>
              <a:t>Bases Proyecto el Manglar</a:t>
            </a:r>
            <a:endParaRPr lang="es-MX" sz="2000" b="1" dirty="0">
              <a:solidFill>
                <a:schemeClr val="bg1">
                  <a:lumMod val="50000"/>
                </a:schemeClr>
              </a:solidFill>
              <a:latin typeface="+mj-lt"/>
              <a:cs typeface="Arial" panose="020B0604020202020204" pitchFamily="34" charset="0"/>
            </a:endParaRPr>
          </a:p>
          <a:p>
            <a:pPr marL="342900" indent="-342900">
              <a:buAutoNum type="arabicPeriod"/>
            </a:pPr>
            <a:endParaRPr lang="es-MX" sz="2000" b="1" dirty="0" smtClean="0">
              <a:solidFill>
                <a:schemeClr val="bg1">
                  <a:lumMod val="50000"/>
                </a:schemeClr>
              </a:solidFill>
              <a:latin typeface="+mj-lt"/>
              <a:cs typeface="Arial" panose="020B0604020202020204" pitchFamily="34" charset="0"/>
            </a:endParaRPr>
          </a:p>
        </p:txBody>
      </p:sp>
      <p:pic>
        <p:nvPicPr>
          <p:cNvPr id="22" name="Imagen 21">
            <a:hlinkClick r:id="rId2" action="ppaction://hlinkfile"/>
          </p:cNvPr>
          <p:cNvPicPr>
            <a:picLocks noChangeAspect="1"/>
          </p:cNvPicPr>
          <p:nvPr/>
        </p:nvPicPr>
        <p:blipFill>
          <a:blip r:embed="rId3"/>
          <a:stretch>
            <a:fillRect/>
          </a:stretch>
        </p:blipFill>
        <p:spPr>
          <a:xfrm>
            <a:off x="7790924" y="3191977"/>
            <a:ext cx="396274" cy="402371"/>
          </a:xfrm>
          <a:prstGeom prst="rect">
            <a:avLst/>
          </a:prstGeom>
        </p:spPr>
      </p:pic>
      <p:sp>
        <p:nvSpPr>
          <p:cNvPr id="26" name="17 CuadroTexto"/>
          <p:cNvSpPr txBox="1"/>
          <p:nvPr/>
        </p:nvSpPr>
        <p:spPr>
          <a:xfrm>
            <a:off x="7577007" y="3625204"/>
            <a:ext cx="815931" cy="246221"/>
          </a:xfrm>
          <a:prstGeom prst="rect">
            <a:avLst/>
          </a:prstGeom>
          <a:noFill/>
        </p:spPr>
        <p:txBody>
          <a:bodyPr wrap="square" rtlCol="0">
            <a:spAutoFit/>
          </a:bodyPr>
          <a:lstStyle/>
          <a:p>
            <a:pPr algn="ctr"/>
            <a:r>
              <a:rPr lang="es-MX" sz="1000" b="1" dirty="0" smtClean="0">
                <a:solidFill>
                  <a:schemeClr val="bg1">
                    <a:lumMod val="50000"/>
                  </a:schemeClr>
                </a:solidFill>
              </a:rPr>
              <a:t>Expediente</a:t>
            </a:r>
          </a:p>
        </p:txBody>
      </p:sp>
      <p:pic>
        <p:nvPicPr>
          <p:cNvPr id="8" name="Imagen 7">
            <a:hlinkClick r:id="rId4" action="ppaction://hlinkfile"/>
          </p:cNvPr>
          <p:cNvPicPr>
            <a:picLocks noChangeAspect="1"/>
          </p:cNvPicPr>
          <p:nvPr/>
        </p:nvPicPr>
        <p:blipFill>
          <a:blip r:embed="rId3"/>
          <a:stretch>
            <a:fillRect/>
          </a:stretch>
        </p:blipFill>
        <p:spPr>
          <a:xfrm>
            <a:off x="7790924" y="1773318"/>
            <a:ext cx="396274" cy="402371"/>
          </a:xfrm>
          <a:prstGeom prst="rect">
            <a:avLst/>
          </a:prstGeom>
        </p:spPr>
      </p:pic>
      <p:sp>
        <p:nvSpPr>
          <p:cNvPr id="9" name="17 CuadroTexto"/>
          <p:cNvSpPr txBox="1"/>
          <p:nvPr/>
        </p:nvSpPr>
        <p:spPr>
          <a:xfrm>
            <a:off x="7577007" y="2206545"/>
            <a:ext cx="815931" cy="246221"/>
          </a:xfrm>
          <a:prstGeom prst="rect">
            <a:avLst/>
          </a:prstGeom>
          <a:noFill/>
        </p:spPr>
        <p:txBody>
          <a:bodyPr wrap="square" rtlCol="0">
            <a:spAutoFit/>
          </a:bodyPr>
          <a:lstStyle/>
          <a:p>
            <a:pPr algn="ctr"/>
            <a:r>
              <a:rPr lang="es-MX" sz="1000" b="1" dirty="0" smtClean="0">
                <a:solidFill>
                  <a:schemeClr val="bg1">
                    <a:lumMod val="50000"/>
                  </a:schemeClr>
                </a:solidFill>
              </a:rPr>
              <a:t>Solicitud</a:t>
            </a:r>
          </a:p>
        </p:txBody>
      </p:sp>
    </p:spTree>
    <p:extLst>
      <p:ext uri="{BB962C8B-B14F-4D97-AF65-F5344CB8AC3E}">
        <p14:creationId xmlns:p14="http://schemas.microsoft.com/office/powerpoint/2010/main" val="3707474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0" y="2844225"/>
            <a:ext cx="9144000" cy="584775"/>
          </a:xfrm>
          <a:prstGeom prst="rect">
            <a:avLst/>
          </a:prstGeom>
          <a:noFill/>
        </p:spPr>
        <p:txBody>
          <a:bodyPr wrap="square" rtlCol="0">
            <a:spAutoFit/>
          </a:bodyPr>
          <a:lstStyle/>
          <a:p>
            <a:pPr algn="ctr"/>
            <a:r>
              <a:rPr lang="es-MX" sz="3200" b="1" dirty="0">
                <a:solidFill>
                  <a:schemeClr val="tx1">
                    <a:lumMod val="75000"/>
                    <a:lumOff val="25000"/>
                  </a:schemeClr>
                </a:solidFill>
              </a:rPr>
              <a:t>4</a:t>
            </a:r>
            <a:r>
              <a:rPr lang="es-MX" sz="3200" b="1" dirty="0" smtClean="0">
                <a:solidFill>
                  <a:schemeClr val="tx1">
                    <a:lumMod val="75000"/>
                    <a:lumOff val="25000"/>
                  </a:schemeClr>
                </a:solidFill>
              </a:rPr>
              <a:t>. Estados Financieros a Julio 2020</a:t>
            </a:r>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4</a:t>
            </a:fld>
            <a:endParaRPr lang="en-US" dirty="0"/>
          </a:p>
        </p:txBody>
      </p:sp>
    </p:spTree>
    <p:extLst>
      <p:ext uri="{BB962C8B-B14F-4D97-AF65-F5344CB8AC3E}">
        <p14:creationId xmlns:p14="http://schemas.microsoft.com/office/powerpoint/2010/main" val="3783634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566658" y="-14222"/>
            <a:ext cx="6750050" cy="511175"/>
          </a:xfrm>
          <a:prstGeom prst="rect">
            <a:avLst/>
          </a:prstGeom>
        </p:spPr>
        <p:txBody>
          <a:bodyPr>
            <a:noAutofit/>
          </a:bodyPr>
          <a:lstStyle/>
          <a:p>
            <a:pPr marL="0" algn="ctr"/>
            <a:r>
              <a:rPr lang="es-MX" sz="2400" b="1" dirty="0" smtClean="0">
                <a:solidFill>
                  <a:schemeClr val="bg1">
                    <a:lumMod val="95000"/>
                  </a:schemeClr>
                </a:solidFill>
              </a:rPr>
              <a:t>Estados Financieros  Comparativo a Julio 2020</a:t>
            </a:r>
            <a:endParaRPr lang="es-MX" sz="2400" b="1" dirty="0">
              <a:solidFill>
                <a:schemeClr val="bg1">
                  <a:lumMod val="95000"/>
                </a:schemeClr>
              </a:solidFill>
            </a:endParaRPr>
          </a:p>
        </p:txBody>
      </p:sp>
      <p:pic>
        <p:nvPicPr>
          <p:cNvPr id="15" name="9 Imagen" descr="Dctos.png">
            <a:hlinkClick r:id="rId2" action="ppaction://hlinkpres?slideindex=1&amp;slidetitle="/>
          </p:cNvPr>
          <p:cNvPicPr>
            <a:picLocks noChangeAspect="1"/>
          </p:cNvPicPr>
          <p:nvPr/>
        </p:nvPicPr>
        <p:blipFill>
          <a:blip r:embed="rId3" cstate="print"/>
          <a:stretch>
            <a:fillRect/>
          </a:stretch>
        </p:blipFill>
        <p:spPr>
          <a:xfrm>
            <a:off x="6850590" y="5687785"/>
            <a:ext cx="521386" cy="486837"/>
          </a:xfrm>
          <a:prstGeom prst="rect">
            <a:avLst/>
          </a:prstGeom>
        </p:spPr>
      </p:pic>
      <p:sp>
        <p:nvSpPr>
          <p:cNvPr id="16" name="17 CuadroTexto"/>
          <p:cNvSpPr txBox="1"/>
          <p:nvPr/>
        </p:nvSpPr>
        <p:spPr>
          <a:xfrm>
            <a:off x="6721788" y="6174622"/>
            <a:ext cx="778989" cy="400110"/>
          </a:xfrm>
          <a:prstGeom prst="rect">
            <a:avLst/>
          </a:prstGeom>
          <a:noFill/>
        </p:spPr>
        <p:txBody>
          <a:bodyPr wrap="square" rtlCol="0">
            <a:spAutoFit/>
          </a:bodyPr>
          <a:lstStyle/>
          <a:p>
            <a:pPr algn="ctr"/>
            <a:r>
              <a:rPr lang="es-MX" sz="1000" b="1" dirty="0" smtClean="0">
                <a:solidFill>
                  <a:schemeClr val="bg1">
                    <a:lumMod val="50000"/>
                  </a:schemeClr>
                </a:solidFill>
              </a:rPr>
              <a:t>Reserva Técnica</a:t>
            </a:r>
            <a:endParaRPr lang="es-MX" sz="1000" b="1" dirty="0">
              <a:solidFill>
                <a:schemeClr val="bg1">
                  <a:lumMod val="50000"/>
                </a:schemeClr>
              </a:solidFill>
            </a:endParaRPr>
          </a:p>
        </p:txBody>
      </p:sp>
      <p:pic>
        <p:nvPicPr>
          <p:cNvPr id="10" name="9 Imagen" descr="Dctos.png">
            <a:hlinkClick r:id="rId4" action="ppaction://hlinkfile"/>
          </p:cNvPr>
          <p:cNvPicPr>
            <a:picLocks noChangeAspect="1"/>
          </p:cNvPicPr>
          <p:nvPr/>
        </p:nvPicPr>
        <p:blipFill rotWithShape="1">
          <a:blip r:embed="rId3" cstate="print"/>
          <a:srcRect l="3310" t="3387" r="6864" b="4136"/>
          <a:stretch/>
        </p:blipFill>
        <p:spPr>
          <a:xfrm>
            <a:off x="7684820" y="5726335"/>
            <a:ext cx="466338" cy="448287"/>
          </a:xfrm>
          <a:prstGeom prst="rect">
            <a:avLst/>
          </a:prstGeom>
        </p:spPr>
      </p:pic>
      <p:sp>
        <p:nvSpPr>
          <p:cNvPr id="11" name="17 CuadroTexto"/>
          <p:cNvSpPr txBox="1"/>
          <p:nvPr/>
        </p:nvSpPr>
        <p:spPr>
          <a:xfrm>
            <a:off x="7500777" y="6174622"/>
            <a:ext cx="815931" cy="553998"/>
          </a:xfrm>
          <a:prstGeom prst="rect">
            <a:avLst/>
          </a:prstGeom>
          <a:noFill/>
        </p:spPr>
        <p:txBody>
          <a:bodyPr wrap="square" rtlCol="0">
            <a:spAutoFit/>
          </a:bodyPr>
          <a:lstStyle/>
          <a:p>
            <a:pPr algn="ctr"/>
            <a:r>
              <a:rPr lang="es-MX" sz="1000" b="1" dirty="0" smtClean="0">
                <a:solidFill>
                  <a:schemeClr val="bg1">
                    <a:lumMod val="50000"/>
                  </a:schemeClr>
                </a:solidFill>
              </a:rPr>
              <a:t>Resumen Ejecutivo Financiero</a:t>
            </a:r>
            <a:endParaRPr lang="es-MX" sz="1000" b="1" dirty="0">
              <a:solidFill>
                <a:schemeClr val="bg1">
                  <a:lumMod val="50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pic>
        <p:nvPicPr>
          <p:cNvPr id="12" name="Imagen 11"/>
          <p:cNvPicPr>
            <a:picLocks noChangeAspect="1"/>
          </p:cNvPicPr>
          <p:nvPr/>
        </p:nvPicPr>
        <p:blipFill rotWithShape="1">
          <a:blip r:embed="rId5"/>
          <a:srcRect l="1478" t="11515" r="1696" b="6529"/>
          <a:stretch/>
        </p:blipFill>
        <p:spPr>
          <a:xfrm>
            <a:off x="291829" y="983791"/>
            <a:ext cx="8560341" cy="3238014"/>
          </a:xfrm>
          <a:prstGeom prst="rect">
            <a:avLst/>
          </a:prstGeom>
        </p:spPr>
      </p:pic>
    </p:spTree>
    <p:extLst>
      <p:ext uri="{BB962C8B-B14F-4D97-AF65-F5344CB8AC3E}">
        <p14:creationId xmlns:p14="http://schemas.microsoft.com/office/powerpoint/2010/main" val="2658128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19940" y="54981"/>
            <a:ext cx="6636698" cy="461665"/>
          </a:xfrm>
          <a:prstGeom prst="rect">
            <a:avLst/>
          </a:prstGeom>
          <a:noFill/>
        </p:spPr>
        <p:txBody>
          <a:bodyPr wrap="square" rtlCol="0">
            <a:spAutoFit/>
          </a:bodyPr>
          <a:lstStyle/>
          <a:p>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Julio 2020</a:t>
            </a:r>
            <a:endParaRPr lang="es-MX" sz="2400" b="1" dirty="0">
              <a:solidFill>
                <a:schemeClr val="bg1"/>
              </a:solidFill>
              <a:latin typeface="+mj-lt"/>
              <a:cs typeface="Arial" panose="020B0604020202020204" pitchFamily="34" charset="0"/>
            </a:endParaRPr>
          </a:p>
        </p:txBody>
      </p:sp>
      <p:pic>
        <p:nvPicPr>
          <p:cNvPr id="5" name="Imagen 4"/>
          <p:cNvPicPr>
            <a:picLocks noChangeAspect="1"/>
          </p:cNvPicPr>
          <p:nvPr/>
        </p:nvPicPr>
        <p:blipFill>
          <a:blip r:embed="rId2"/>
          <a:stretch>
            <a:fillRect/>
          </a:stretch>
        </p:blipFill>
        <p:spPr>
          <a:xfrm>
            <a:off x="7149525" y="1003292"/>
            <a:ext cx="1207113" cy="499915"/>
          </a:xfrm>
          <a:prstGeom prst="rect">
            <a:avLst/>
          </a:prstGeom>
        </p:spPr>
      </p:pic>
      <p:sp>
        <p:nvSpPr>
          <p:cNvPr id="3" name="Marcador de número de diapositiva 2"/>
          <p:cNvSpPr>
            <a:spLocks noGrp="1"/>
          </p:cNvSpPr>
          <p:nvPr>
            <p:ph type="sldNum" sz="quarter" idx="12"/>
          </p:nvPr>
        </p:nvSpPr>
        <p:spPr/>
        <p:txBody>
          <a:bodyPr/>
          <a:lstStyle/>
          <a:p>
            <a:fld id="{CF5E58AE-96D2-45FC-96FE-2B21174429C3}" type="slidenum">
              <a:rPr lang="es-MX" smtClean="0"/>
              <a:t>6</a:t>
            </a:fld>
            <a:endParaRPr lang="es-MX" dirty="0"/>
          </a:p>
        </p:txBody>
      </p:sp>
      <p:sp>
        <p:nvSpPr>
          <p:cNvPr id="8" name="Rectángulo 7"/>
          <p:cNvSpPr/>
          <p:nvPr/>
        </p:nvSpPr>
        <p:spPr>
          <a:xfrm>
            <a:off x="299901" y="1651394"/>
            <a:ext cx="8056737" cy="3539430"/>
          </a:xfrm>
          <a:prstGeom prst="rect">
            <a:avLst/>
          </a:prstGeom>
        </p:spPr>
        <p:txBody>
          <a:bodyPr wrap="square">
            <a:spAutoFit/>
          </a:bodyPr>
          <a:lstStyle/>
          <a:p>
            <a:pPr lvl="0"/>
            <a:r>
              <a:rPr lang="es-MX" sz="1600" b="1" dirty="0"/>
              <a:t>Derechos a recibir Efectivo o Equivalentes</a:t>
            </a:r>
            <a:endParaRPr lang="es-MX" sz="1600" dirty="0"/>
          </a:p>
          <a:p>
            <a:pPr algn="just"/>
            <a:r>
              <a:rPr lang="es-MX" sz="1600" dirty="0"/>
              <a:t>Incremento en Inversiones a Corto Plazo por 155 millones, disminución de </a:t>
            </a:r>
            <a:r>
              <a:rPr lang="es-MX" sz="1600" dirty="0">
                <a:solidFill>
                  <a:srgbClr val="FF0000"/>
                </a:solidFill>
              </a:rPr>
              <a:t>123 millones</a:t>
            </a:r>
            <a:r>
              <a:rPr lang="es-MX" sz="1600" dirty="0"/>
              <a:t> en Prestamos a Corto Plazo por una recuperación mayor a la colocación de préstamos, incremento en los Adeudos de Dependencias por 536 millones superior a la recuperación, así como la disminución por recuperación en Deudores Diversos por </a:t>
            </a:r>
            <a:r>
              <a:rPr lang="es-MX" sz="1600" dirty="0">
                <a:solidFill>
                  <a:srgbClr val="FF0000"/>
                </a:solidFill>
              </a:rPr>
              <a:t>10 millones</a:t>
            </a:r>
            <a:r>
              <a:rPr lang="es-MX" sz="1600" dirty="0"/>
              <a:t>. </a:t>
            </a:r>
            <a:endParaRPr lang="es-MX" sz="1600" dirty="0" smtClean="0"/>
          </a:p>
          <a:p>
            <a:pPr algn="just"/>
            <a:endParaRPr lang="es-MX" sz="1600" dirty="0"/>
          </a:p>
          <a:p>
            <a:pPr lvl="0"/>
            <a:r>
              <a:rPr lang="es-MX" sz="1600" b="1" dirty="0"/>
              <a:t>Inversiones Financieras a Largo Plazo</a:t>
            </a:r>
            <a:endParaRPr lang="es-MX" sz="1600" dirty="0"/>
          </a:p>
          <a:p>
            <a:pPr algn="just"/>
            <a:r>
              <a:rPr lang="es-MX" sz="1600" dirty="0"/>
              <a:t>Disminución de </a:t>
            </a:r>
            <a:r>
              <a:rPr lang="es-MX" sz="1600" dirty="0">
                <a:solidFill>
                  <a:srgbClr val="FF0000"/>
                </a:solidFill>
              </a:rPr>
              <a:t>101 millones </a:t>
            </a:r>
            <a:r>
              <a:rPr lang="es-MX" sz="1600" dirty="0"/>
              <a:t>para invertir a corto plazo, registrando cargos por 490 millones y abonos por 591 millones, aprovechando cambios en condiciones de mercado</a:t>
            </a:r>
            <a:r>
              <a:rPr lang="es-MX" sz="1600" dirty="0" smtClean="0"/>
              <a:t>.</a:t>
            </a:r>
          </a:p>
          <a:p>
            <a:pPr algn="just"/>
            <a:endParaRPr lang="es-MX" sz="1600" dirty="0"/>
          </a:p>
          <a:p>
            <a:pPr lvl="0"/>
            <a:r>
              <a:rPr lang="es-MX" sz="1600" b="1" dirty="0"/>
              <a:t>Derechos a recibir Efectivo o Equivalentes a Largo Plazo</a:t>
            </a:r>
            <a:endParaRPr lang="es-MX" sz="1600" dirty="0"/>
          </a:p>
          <a:p>
            <a:pPr algn="just"/>
            <a:r>
              <a:rPr lang="es-MX" sz="1600" dirty="0"/>
              <a:t>Disminución del Saldo de Cartera de Préstamos Hipotecarios por </a:t>
            </a:r>
            <a:r>
              <a:rPr lang="es-MX" sz="1600" dirty="0">
                <a:solidFill>
                  <a:srgbClr val="FF0000"/>
                </a:solidFill>
              </a:rPr>
              <a:t>88 millones</a:t>
            </a:r>
            <a:r>
              <a:rPr lang="es-MX" sz="1600" dirty="0"/>
              <a:t>, registrando cargos por 192 millones y abonos por 281 millones,  y una disminución en préstamos Mediano Plazo de </a:t>
            </a:r>
            <a:r>
              <a:rPr lang="es-MX" sz="1600" dirty="0">
                <a:solidFill>
                  <a:srgbClr val="FF0000"/>
                </a:solidFill>
              </a:rPr>
              <a:t>6 millones</a:t>
            </a:r>
            <a:r>
              <a:rPr lang="es-MX" sz="1600" dirty="0"/>
              <a:t>, registrando cargos por 7 millones y abonos por 13 millones.</a:t>
            </a:r>
          </a:p>
        </p:txBody>
      </p:sp>
    </p:spTree>
    <p:extLst>
      <p:ext uri="{BB962C8B-B14F-4D97-AF65-F5344CB8AC3E}">
        <p14:creationId xmlns:p14="http://schemas.microsoft.com/office/powerpoint/2010/main" val="3808771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642392" y="0"/>
            <a:ext cx="6767512" cy="488950"/>
          </a:xfrm>
          <a:prstGeom prst="rect">
            <a:avLst/>
          </a:prstGeom>
        </p:spPr>
        <p:txBody>
          <a:bodyPr>
            <a:noAutofit/>
          </a:bodyPr>
          <a:lstStyle/>
          <a:p>
            <a:pPr marL="0" algn="ctr"/>
            <a:r>
              <a:rPr lang="es-MX" sz="2400" b="1" dirty="0" smtClean="0">
                <a:solidFill>
                  <a:schemeClr val="bg1">
                    <a:lumMod val="95000"/>
                  </a:schemeClr>
                </a:solidFill>
              </a:rPr>
              <a:t>Estados Financieros Comparativo a Julio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7</a:t>
            </a:fld>
            <a:endParaRPr lang="es-MX" dirty="0"/>
          </a:p>
        </p:txBody>
      </p:sp>
      <p:pic>
        <p:nvPicPr>
          <p:cNvPr id="6" name="Imagen 5"/>
          <p:cNvPicPr>
            <a:picLocks noChangeAspect="1"/>
          </p:cNvPicPr>
          <p:nvPr/>
        </p:nvPicPr>
        <p:blipFill rotWithShape="1">
          <a:blip r:embed="rId2"/>
          <a:srcRect l="1948" t="9126" r="1496" b="4780"/>
          <a:stretch/>
        </p:blipFill>
        <p:spPr>
          <a:xfrm>
            <a:off x="175098" y="930820"/>
            <a:ext cx="8845346" cy="4772393"/>
          </a:xfrm>
          <a:prstGeom prst="rect">
            <a:avLst/>
          </a:prstGeom>
        </p:spPr>
      </p:pic>
    </p:spTree>
    <p:extLst>
      <p:ext uri="{BB962C8B-B14F-4D97-AF65-F5344CB8AC3E}">
        <p14:creationId xmlns:p14="http://schemas.microsoft.com/office/powerpoint/2010/main" val="1995360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651243" y="39721"/>
            <a:ext cx="6585457" cy="461665"/>
          </a:xfrm>
          <a:prstGeom prst="rect">
            <a:avLst/>
          </a:prstGeom>
          <a:noFill/>
        </p:spPr>
        <p:txBody>
          <a:bodyPr wrap="none" rtlCol="0">
            <a:spAutoFit/>
          </a:bodyPr>
          <a:lstStyle/>
          <a:p>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Julio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8</a:t>
            </a:fld>
            <a:endParaRPr lang="es-MX" dirty="0"/>
          </a:p>
        </p:txBody>
      </p:sp>
      <p:sp>
        <p:nvSpPr>
          <p:cNvPr id="8" name="Rectángulo 7"/>
          <p:cNvSpPr/>
          <p:nvPr/>
        </p:nvSpPr>
        <p:spPr>
          <a:xfrm>
            <a:off x="147022" y="1167130"/>
            <a:ext cx="8496944" cy="4770537"/>
          </a:xfrm>
          <a:prstGeom prst="rect">
            <a:avLst/>
          </a:prstGeom>
        </p:spPr>
        <p:txBody>
          <a:bodyPr wrap="square">
            <a:spAutoFit/>
          </a:bodyPr>
          <a:lstStyle/>
          <a:p>
            <a:pPr lvl="0"/>
            <a:r>
              <a:rPr lang="es-MX" sz="1600" b="1" dirty="0"/>
              <a:t>Cuentas por pagar a Corto Plazo</a:t>
            </a:r>
            <a:endParaRPr lang="es-MX" sz="1600" dirty="0"/>
          </a:p>
          <a:p>
            <a:pPr algn="just"/>
            <a:r>
              <a:rPr lang="es-MX" sz="1600" dirty="0"/>
              <a:t>Disminución en Proveedores por </a:t>
            </a:r>
            <a:r>
              <a:rPr lang="es-MX" sz="1600" dirty="0">
                <a:solidFill>
                  <a:srgbClr val="FF0000"/>
                </a:solidFill>
              </a:rPr>
              <a:t>3 millones</a:t>
            </a:r>
            <a:r>
              <a:rPr lang="es-MX" sz="1600" dirty="0"/>
              <a:t>, con registros de cargo por 96 millones y abonos por 93 millones;  disminución por </a:t>
            </a:r>
            <a:r>
              <a:rPr lang="es-MX" sz="1600" dirty="0">
                <a:solidFill>
                  <a:srgbClr val="FF0000"/>
                </a:solidFill>
              </a:rPr>
              <a:t>107 millones </a:t>
            </a:r>
            <a:r>
              <a:rPr lang="es-MX" sz="1600" dirty="0"/>
              <a:t>en préstamos pendientes de pago al fin del periodo por registros de cargos de 1,002 millones y abonos por 895 millones</a:t>
            </a:r>
            <a:r>
              <a:rPr lang="es-MX" sz="1600" dirty="0" smtClean="0"/>
              <a:t>.</a:t>
            </a:r>
          </a:p>
          <a:p>
            <a:pPr algn="just"/>
            <a:endParaRPr lang="es-MX" sz="1600" dirty="0"/>
          </a:p>
          <a:p>
            <a:pPr lvl="0"/>
            <a:r>
              <a:rPr lang="es-MX" sz="1600" b="1" dirty="0"/>
              <a:t>Otros Pasivos a Corto Plazo</a:t>
            </a:r>
            <a:endParaRPr lang="es-MX" sz="1600" dirty="0"/>
          </a:p>
          <a:p>
            <a:pPr algn="just"/>
            <a:r>
              <a:rPr lang="es-MX" sz="1600" dirty="0"/>
              <a:t>Incremento de 151 millones del saldo anterior por recepción de Depósitos Bancarios no identificados en su momento y movimientos derivados de Conciliaciones Bancarias, mostrando registros de cargo por 673 millones y abonos por 824 millones.</a:t>
            </a:r>
            <a:r>
              <a:rPr lang="es-MX" sz="1600" b="1" u="sng" dirty="0"/>
              <a:t> </a:t>
            </a:r>
            <a:endParaRPr lang="es-MX" sz="1600" b="1" u="sng" dirty="0" smtClean="0"/>
          </a:p>
          <a:p>
            <a:pPr algn="just"/>
            <a:endParaRPr lang="es-MX" sz="1600" dirty="0"/>
          </a:p>
          <a:p>
            <a:pPr lvl="0"/>
            <a:r>
              <a:rPr lang="es-MX" sz="1600" b="1" dirty="0"/>
              <a:t>Aportaciones</a:t>
            </a:r>
            <a:endParaRPr lang="es-MX" sz="1600" dirty="0"/>
          </a:p>
          <a:p>
            <a:pPr algn="just"/>
            <a:r>
              <a:rPr lang="es-MX" sz="1600" dirty="0"/>
              <a:t>Incremento neto de las aportaciones de afiliados por 317 millones y del 3% Patronal por Vivienda de 96 millones. </a:t>
            </a:r>
            <a:endParaRPr lang="es-MX" sz="1600" dirty="0" smtClean="0"/>
          </a:p>
          <a:p>
            <a:pPr algn="just"/>
            <a:endParaRPr lang="es-MX" sz="1600" dirty="0"/>
          </a:p>
          <a:p>
            <a:pPr lvl="0"/>
            <a:r>
              <a:rPr lang="es-MX" sz="1600" b="1" dirty="0"/>
              <a:t>Resultados del Ejercicio</a:t>
            </a:r>
            <a:endParaRPr lang="es-MX" sz="1600" dirty="0"/>
          </a:p>
          <a:p>
            <a:pPr algn="just"/>
            <a:r>
              <a:rPr lang="es-MX" sz="1600" dirty="0"/>
              <a:t>Pago de la nómina de pensionados registrada en resultados del periodo</a:t>
            </a:r>
            <a:r>
              <a:rPr lang="es-MX" sz="1600" dirty="0" smtClean="0"/>
              <a:t>.</a:t>
            </a:r>
          </a:p>
          <a:p>
            <a:pPr algn="just"/>
            <a:endParaRPr lang="es-MX" sz="1600" dirty="0"/>
          </a:p>
          <a:p>
            <a:pPr lvl="0"/>
            <a:r>
              <a:rPr lang="es-MX" sz="1600" b="1" dirty="0"/>
              <a:t>Resultados de Ejercicios Anteriores</a:t>
            </a:r>
            <a:endParaRPr lang="es-MX" sz="1600" dirty="0"/>
          </a:p>
          <a:p>
            <a:pPr algn="just"/>
            <a:r>
              <a:rPr lang="es-MX" sz="1600" dirty="0"/>
              <a:t>Incremento en la Cuenta por el traspaso de las aportaciones de los afiliados al obtener su pensión.</a:t>
            </a:r>
          </a:p>
        </p:txBody>
      </p:sp>
      <p:sp>
        <p:nvSpPr>
          <p:cNvPr id="10" name="CuadroTexto 9"/>
          <p:cNvSpPr txBox="1"/>
          <p:nvPr/>
        </p:nvSpPr>
        <p:spPr>
          <a:xfrm>
            <a:off x="5969209" y="877189"/>
            <a:ext cx="2674757" cy="369332"/>
          </a:xfrm>
          <a:prstGeom prst="rect">
            <a:avLst/>
          </a:prstGeom>
          <a:noFill/>
        </p:spPr>
        <p:txBody>
          <a:bodyPr wrap="square" rtlCol="0">
            <a:spAutoFit/>
          </a:bodyPr>
          <a:lstStyle/>
          <a:p>
            <a:r>
              <a:rPr lang="es-MX" b="1" dirty="0" smtClean="0"/>
              <a:t>PASIVO Y PATRIMONIO</a:t>
            </a:r>
            <a:endParaRPr lang="es-MX" b="1" dirty="0"/>
          </a:p>
        </p:txBody>
      </p:sp>
    </p:spTree>
    <p:extLst>
      <p:ext uri="{BB962C8B-B14F-4D97-AF65-F5344CB8AC3E}">
        <p14:creationId xmlns:p14="http://schemas.microsoft.com/office/powerpoint/2010/main" val="419813953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4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1.xml><?xml version="1.0" encoding="utf-8"?>
<a:theme xmlns:a="http://schemas.openxmlformats.org/drawingml/2006/main" name="5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2.xml><?xml version="1.0" encoding="utf-8"?>
<a:theme xmlns:a="http://schemas.openxmlformats.org/drawingml/2006/main" name="2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8B996B83-43A9-4167-8347-3BC16BC00D97}" vid="{04E43DA1-C149-4450-B115-E9BD324350C4}"/>
    </a:ext>
  </a:extLst>
</a:theme>
</file>

<file path=ppt/theme/theme13.xml><?xml version="1.0" encoding="utf-8"?>
<a:theme xmlns:a="http://schemas.openxmlformats.org/drawingml/2006/main" name="4_Template IPEJAL ppt">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6.xml><?xml version="1.0" encoding="utf-8"?>
<a:theme xmlns:a="http://schemas.openxmlformats.org/drawingml/2006/main" name="3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7.xml><?xml version="1.0" encoding="utf-8"?>
<a:theme xmlns:a="http://schemas.openxmlformats.org/drawingml/2006/main" name="4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8.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0.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4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2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7.xml><?xml version="1.0" encoding="utf-8"?>
<a:theme xmlns:a="http://schemas.openxmlformats.org/drawingml/2006/main" name="3_plantilla ipejal 2019">
  <a:themeElements>
    <a:clrScheme name="Personalizado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7F7F7F"/>
      </a:hlink>
      <a:folHlink>
        <a:srgbClr val="7F7F7F"/>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D59C2D5E-270C-4C3F-B398-4EB1A7AE42A0}" vid="{AB9DEEEF-6222-49A5-BC6B-0B0B7BF2C1AA}"/>
    </a:ext>
  </a:extLst>
</a:theme>
</file>

<file path=ppt/theme/theme9.xml><?xml version="1.0" encoding="utf-8"?>
<a:theme xmlns:a="http://schemas.openxmlformats.org/drawingml/2006/main" name="3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bco</Template>
  <TotalTime>20565</TotalTime>
  <Words>1187</Words>
  <Application>Microsoft Office PowerPoint</Application>
  <PresentationFormat>Presentación en pantalla (4:3)</PresentationFormat>
  <Paragraphs>216</Paragraphs>
  <Slides>44</Slides>
  <Notes>0</Notes>
  <HiddenSlides>0</HiddenSlides>
  <MMClips>0</MMClips>
  <ScaleCrop>false</ScaleCrop>
  <HeadingPairs>
    <vt:vector size="6" baseType="variant">
      <vt:variant>
        <vt:lpstr>Fuentes usadas</vt:lpstr>
      </vt:variant>
      <vt:variant>
        <vt:i4>5</vt:i4>
      </vt:variant>
      <vt:variant>
        <vt:lpstr>Tema</vt:lpstr>
      </vt:variant>
      <vt:variant>
        <vt:i4>21</vt:i4>
      </vt:variant>
      <vt:variant>
        <vt:lpstr>Títulos de diapositiva</vt:lpstr>
      </vt:variant>
      <vt:variant>
        <vt:i4>44</vt:i4>
      </vt:variant>
    </vt:vector>
  </HeadingPairs>
  <TitlesOfParts>
    <vt:vector size="70" baseType="lpstr">
      <vt:lpstr>Arial</vt:lpstr>
      <vt:lpstr>Calibri</vt:lpstr>
      <vt:lpstr>Candara</vt:lpstr>
      <vt:lpstr>Century Gothic</vt:lpstr>
      <vt:lpstr>Times New Roman</vt:lpstr>
      <vt:lpstr>1_Template IPEJAL ppt</vt:lpstr>
      <vt:lpstr>plantilla ipejal 2019</vt:lpstr>
      <vt:lpstr>1_plantilla ipejal 2019</vt:lpstr>
      <vt:lpstr>Tema Sesiones</vt:lpstr>
      <vt:lpstr>2_Template IPEJAL ppt</vt:lpstr>
      <vt:lpstr>2_plantilla ipejal 2019</vt:lpstr>
      <vt:lpstr>3_plantilla ipejal 2019</vt:lpstr>
      <vt:lpstr>1_Tema Sesiones</vt:lpstr>
      <vt:lpstr>3_Template IPEJAL ppt</vt:lpstr>
      <vt:lpstr>4_plantilla ipejal 2019</vt:lpstr>
      <vt:lpstr>5_plantilla ipejal 2019</vt:lpstr>
      <vt:lpstr>2_Tema Sesiones</vt:lpstr>
      <vt:lpstr>4_Template IPEJAL ppt</vt:lpstr>
      <vt:lpstr>6_plantilla ipejal 2019</vt:lpstr>
      <vt:lpstr>7_plantilla ipejal 2019</vt:lpstr>
      <vt:lpstr>3_Tema Sesiones</vt:lpstr>
      <vt:lpstr>4_Tema Sesiones</vt:lpstr>
      <vt:lpstr>1_Diseño personalizado</vt:lpstr>
      <vt:lpstr>2_Diseño personalizado</vt:lpstr>
      <vt:lpstr>3_Diseño personalizado</vt:lpstr>
      <vt:lpstr>4_Diseño personalizado</vt:lpstr>
      <vt:lpstr>Presentación de PowerPoint</vt:lpstr>
      <vt:lpstr>ORDEN DEL DÍA 08/2020</vt:lpstr>
      <vt:lpstr>Presentación de PowerPoint</vt:lpstr>
      <vt:lpstr>Cuadro de Pensionados</vt:lpstr>
      <vt:lpstr>Presentación de PowerPoint</vt:lpstr>
      <vt:lpstr>Estados Financieros  Comparativo a Julio 2020</vt:lpstr>
      <vt:lpstr>Presentación de PowerPoint</vt:lpstr>
      <vt:lpstr>Estados Financieros Comparativo a Julio 2020</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9.1 – Plantilla para la Dirección General de Servicios Médicos</vt:lpstr>
      <vt:lpstr>Presentación de PowerPoint</vt:lpstr>
      <vt:lpstr>Presentación de PowerPoint</vt:lpstr>
      <vt:lpstr>Presentación de PowerPoint</vt:lpstr>
      <vt:lpstr>Presentación de PowerPoint</vt:lpstr>
      <vt:lpstr>Presentación de PowerPoint</vt:lpstr>
      <vt:lpstr>14. Asuntos Varios  </vt:lpstr>
      <vt:lpstr>Asuntos Varios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Gonzalez Martinez, Maria del Carmen</cp:lastModifiedBy>
  <cp:revision>1018</cp:revision>
  <cp:lastPrinted>2020-08-28T19:14:54Z</cp:lastPrinted>
  <dcterms:created xsi:type="dcterms:W3CDTF">2018-11-09T16:50:30Z</dcterms:created>
  <dcterms:modified xsi:type="dcterms:W3CDTF">2020-08-28T21:12:44Z</dcterms:modified>
</cp:coreProperties>
</file>